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8" r:id="rId4"/>
    <p:sldId id="268" r:id="rId5"/>
    <p:sldId id="260" r:id="rId6"/>
    <p:sldId id="261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9EAD2E"/>
    <a:srgbClr val="14A6A6"/>
    <a:srgbClr val="F6A33E"/>
    <a:srgbClr val="FEF9F3"/>
    <a:srgbClr val="12501B"/>
    <a:srgbClr val="FFFFFF"/>
    <a:srgbClr val="183D56"/>
    <a:srgbClr val="E84D47"/>
    <a:srgbClr val="8ED8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8876D2-23F3-5896-6306-9B35094200FE}" v="8" dt="2026-03-23T09:47:25.3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14.04.2026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6192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14.04.2026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4469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14.04.2026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6842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14.04.2026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318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14.04.2026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7393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14.04.2026</a:t>
            </a:fld>
            <a:endParaRPr lang="de-DE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4089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14.04.2026</a:t>
            </a:fld>
            <a:endParaRPr lang="de-DE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7982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14.04.2026</a:t>
            </a:fld>
            <a:endParaRPr lang="de-DE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782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14.04.2026</a:t>
            </a:fld>
            <a:endParaRPr lang="de-DE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4095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14.04.2026</a:t>
            </a:fld>
            <a:endParaRPr lang="de-DE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5816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14.04.2026</a:t>
            </a:fld>
            <a:endParaRPr lang="de-DE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8576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64A8E5F-40E5-4553-9F3C-699F1A5B8145}" type="datetimeFigureOut">
              <a:rPr lang="de-DE" smtClean="0"/>
              <a:t>14.04.2026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1931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27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648996" y="4265195"/>
            <a:ext cx="9351651" cy="1413043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000" kern="1200">
                <a:solidFill>
                  <a:srgbClr val="183D56"/>
                </a:solidFill>
                <a:latin typeface="Nunito Bold"/>
                <a:ea typeface="Calibri"/>
                <a:cs typeface="Calibri"/>
              </a:rPr>
              <a:t>Centro </a:t>
            </a:r>
            <a:r>
              <a:rPr lang="en-US" sz="4000" kern="1200" err="1">
                <a:solidFill>
                  <a:srgbClr val="183D56"/>
                </a:solidFill>
                <a:latin typeface="Nunito Bold"/>
                <a:ea typeface="Calibri"/>
                <a:cs typeface="Calibri"/>
              </a:rPr>
              <a:t>Estivo</a:t>
            </a:r>
            <a:r>
              <a:rPr lang="en-US" sz="4000" kern="1200">
                <a:solidFill>
                  <a:srgbClr val="183D56"/>
                </a:solidFill>
                <a:latin typeface="Nunito Bold"/>
                <a:ea typeface="Calibri"/>
                <a:cs typeface="Calibri"/>
              </a:rPr>
              <a:t> in Natura </a:t>
            </a:r>
            <a:r>
              <a:rPr lang="en-US" sz="4000" kern="1200">
                <a:latin typeface="Nunito Bold"/>
                <a:ea typeface="Calibri"/>
                <a:cs typeface="Calibri"/>
              </a:rPr>
              <a:t>– </a:t>
            </a:r>
            <a:r>
              <a:rPr lang="en-US" sz="4000" kern="1200">
                <a:solidFill>
                  <a:srgbClr val="F6A33E"/>
                </a:solidFill>
                <a:latin typeface="Nunito Bold"/>
                <a:ea typeface="Calibri"/>
                <a:cs typeface="Calibri"/>
              </a:rPr>
              <a:t>Estate 2026</a:t>
            </a:r>
          </a:p>
        </p:txBody>
      </p:sp>
      <p:pic>
        <p:nvPicPr>
          <p:cNvPr id="6" name="Immagine 5" descr="Immagine che contiene Elementi grafici, testo, grafica, Carattere&#10;&#10;Il contenuto generato dall&amp;#39;IA potrebbe non essere corretto.">
            <a:extLst>
              <a:ext uri="{FF2B5EF4-FFF2-40B4-BE49-F238E27FC236}">
                <a16:creationId xmlns:a16="http://schemas.microsoft.com/office/drawing/2014/main" id="{5C594DE3-9FE2-3F5F-AA8B-B92EF457846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705"/>
          <a:stretch>
            <a:fillRect/>
          </a:stretch>
        </p:blipFill>
        <p:spPr>
          <a:xfrm>
            <a:off x="5881389" y="-548519"/>
            <a:ext cx="6936396" cy="4816262"/>
          </a:xfrm>
          <a:custGeom>
            <a:avLst/>
            <a:gdLst/>
            <a:ahLst/>
            <a:cxnLst/>
            <a:rect l="l" t="t" r="r" b="b"/>
            <a:pathLst>
              <a:path w="6005375" h="4196281">
                <a:moveTo>
                  <a:pt x="0" y="0"/>
                </a:moveTo>
                <a:lnTo>
                  <a:pt x="6000672" y="0"/>
                </a:lnTo>
                <a:lnTo>
                  <a:pt x="5998730" y="19709"/>
                </a:lnTo>
                <a:cubicBezTo>
                  <a:pt x="6001245" y="280059"/>
                  <a:pt x="5986415" y="540409"/>
                  <a:pt x="5999656" y="800631"/>
                </a:cubicBezTo>
                <a:cubicBezTo>
                  <a:pt x="6009855" y="1001996"/>
                  <a:pt x="6003364" y="1203233"/>
                  <a:pt x="5999656" y="1404471"/>
                </a:cubicBezTo>
                <a:cubicBezTo>
                  <a:pt x="5992506" y="1790420"/>
                  <a:pt x="6003364" y="2175860"/>
                  <a:pt x="5998730" y="2561300"/>
                </a:cubicBezTo>
                <a:cubicBezTo>
                  <a:pt x="5996744" y="2732154"/>
                  <a:pt x="5998994" y="2902754"/>
                  <a:pt x="6003364" y="3073609"/>
                </a:cubicBezTo>
                <a:cubicBezTo>
                  <a:pt x="6009720" y="3317560"/>
                  <a:pt x="5999923" y="3561638"/>
                  <a:pt x="5989197" y="3805463"/>
                </a:cubicBezTo>
                <a:cubicBezTo>
                  <a:pt x="5985594" y="3872508"/>
                  <a:pt x="5984647" y="3939633"/>
                  <a:pt x="5986348" y="4006695"/>
                </a:cubicBezTo>
                <a:lnTo>
                  <a:pt x="5997254" y="4174633"/>
                </a:lnTo>
                <a:lnTo>
                  <a:pt x="5951601" y="4176620"/>
                </a:lnTo>
                <a:cubicBezTo>
                  <a:pt x="5886702" y="4176651"/>
                  <a:pt x="5821788" y="4174749"/>
                  <a:pt x="5756905" y="4173480"/>
                </a:cubicBezTo>
                <a:cubicBezTo>
                  <a:pt x="5518559" y="4169040"/>
                  <a:pt x="5280086" y="4173480"/>
                  <a:pt x="5042247" y="4150774"/>
                </a:cubicBezTo>
                <a:cubicBezTo>
                  <a:pt x="4977618" y="4144622"/>
                  <a:pt x="4912546" y="4140690"/>
                  <a:pt x="4847600" y="4141467"/>
                </a:cubicBezTo>
                <a:cubicBezTo>
                  <a:pt x="4782655" y="4142244"/>
                  <a:pt x="4717835" y="4147730"/>
                  <a:pt x="4653713" y="4160414"/>
                </a:cubicBezTo>
                <a:cubicBezTo>
                  <a:pt x="4446571" y="4200625"/>
                  <a:pt x="4238796" y="4203162"/>
                  <a:pt x="4029497" y="4186925"/>
                </a:cubicBezTo>
                <a:cubicBezTo>
                  <a:pt x="3943621" y="4180203"/>
                  <a:pt x="3857746" y="4169040"/>
                  <a:pt x="3771489" y="4171196"/>
                </a:cubicBezTo>
                <a:cubicBezTo>
                  <a:pt x="3623585" y="4175129"/>
                  <a:pt x="3475554" y="4167137"/>
                  <a:pt x="3327523" y="4169167"/>
                </a:cubicBezTo>
                <a:cubicBezTo>
                  <a:pt x="3323528" y="4169738"/>
                  <a:pt x="3319443" y="4169205"/>
                  <a:pt x="3315727" y="4167645"/>
                </a:cubicBezTo>
                <a:cubicBezTo>
                  <a:pt x="3278941" y="4142402"/>
                  <a:pt x="3238603" y="4152169"/>
                  <a:pt x="3200549" y="4158765"/>
                </a:cubicBezTo>
                <a:cubicBezTo>
                  <a:pt x="3074082" y="4180710"/>
                  <a:pt x="2947742" y="4191492"/>
                  <a:pt x="2819246" y="4174494"/>
                </a:cubicBezTo>
                <a:cubicBezTo>
                  <a:pt x="2696546" y="4156698"/>
                  <a:pt x="2572096" y="4154478"/>
                  <a:pt x="2448851" y="4167898"/>
                </a:cubicBezTo>
                <a:cubicBezTo>
                  <a:pt x="2279383" y="4187687"/>
                  <a:pt x="2110549" y="4183501"/>
                  <a:pt x="1941462" y="4167898"/>
                </a:cubicBezTo>
                <a:cubicBezTo>
                  <a:pt x="1872837" y="4161556"/>
                  <a:pt x="1803198" y="4150774"/>
                  <a:pt x="1735208" y="4166630"/>
                </a:cubicBezTo>
                <a:cubicBezTo>
                  <a:pt x="1651489" y="4186038"/>
                  <a:pt x="1568023" y="4179695"/>
                  <a:pt x="1484050" y="4175382"/>
                </a:cubicBezTo>
                <a:cubicBezTo>
                  <a:pt x="1377752" y="4169801"/>
                  <a:pt x="1271708" y="4153692"/>
                  <a:pt x="1165029" y="4166376"/>
                </a:cubicBezTo>
                <a:cubicBezTo>
                  <a:pt x="1115685" y="4172211"/>
                  <a:pt x="1066722" y="4181471"/>
                  <a:pt x="1016744" y="4179061"/>
                </a:cubicBezTo>
                <a:cubicBezTo>
                  <a:pt x="878481" y="4172719"/>
                  <a:pt x="740344" y="4165235"/>
                  <a:pt x="601826" y="4166376"/>
                </a:cubicBezTo>
                <a:cubicBezTo>
                  <a:pt x="543857" y="4166757"/>
                  <a:pt x="486268" y="4168659"/>
                  <a:pt x="428553" y="4172845"/>
                </a:cubicBezTo>
                <a:cubicBezTo>
                  <a:pt x="320859" y="4180710"/>
                  <a:pt x="213546" y="4170055"/>
                  <a:pt x="106234" y="4166249"/>
                </a:cubicBezTo>
                <a:lnTo>
                  <a:pt x="0" y="4171008"/>
                </a:lnTo>
                <a:close/>
              </a:path>
            </a:pathLst>
          </a:custGeom>
          <a:ln>
            <a:noFill/>
          </a:ln>
        </p:spPr>
      </p:pic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84485" y="5194307"/>
            <a:ext cx="8993778" cy="141434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rgbClr val="183D56"/>
                </a:solidFill>
                <a:latin typeface="Nunito Bold"/>
                <a:ea typeface="+mj-ea"/>
                <a:cs typeface="+mj-cs"/>
              </a:rPr>
              <a:t>Piccoli </a:t>
            </a:r>
            <a:r>
              <a:rPr lang="en-US" err="1">
                <a:solidFill>
                  <a:srgbClr val="183D56"/>
                </a:solidFill>
                <a:latin typeface="Nunito Bold"/>
                <a:ea typeface="+mj-ea"/>
                <a:cs typeface="+mj-cs"/>
              </a:rPr>
              <a:t>gruppi</a:t>
            </a:r>
            <a:r>
              <a:rPr lang="en-US">
                <a:solidFill>
                  <a:srgbClr val="183D56"/>
                </a:solidFill>
                <a:latin typeface="Nunito Bold"/>
                <a:ea typeface="+mj-ea"/>
                <a:cs typeface="+mj-cs"/>
              </a:rPr>
              <a:t>, grande divertimento! </a:t>
            </a:r>
            <a:endParaRPr lang="it-IT">
              <a:solidFill>
                <a:srgbClr val="183D56"/>
              </a:solidFill>
              <a:latin typeface="Nunito Bold"/>
              <a:ea typeface="+mj-ea"/>
              <a:cs typeface="+mj-cs"/>
            </a:endParaRPr>
          </a:p>
          <a:p>
            <a:r>
              <a:rPr lang="en-US" err="1">
                <a:solidFill>
                  <a:srgbClr val="183D56"/>
                </a:solidFill>
                <a:latin typeface="Nunito Bold"/>
                <a:ea typeface="+mj-ea"/>
                <a:cs typeface="+mj-cs"/>
              </a:rPr>
              <a:t>Esplora</a:t>
            </a:r>
            <a:r>
              <a:rPr lang="en-US">
                <a:solidFill>
                  <a:srgbClr val="183D56"/>
                </a:solidFill>
                <a:latin typeface="Nunito Bold"/>
                <a:ea typeface="+mj-ea"/>
                <a:cs typeface="+mj-cs"/>
              </a:rPr>
              <a:t> la natura </a:t>
            </a:r>
            <a:r>
              <a:rPr lang="en-US" err="1">
                <a:solidFill>
                  <a:srgbClr val="183D56"/>
                </a:solidFill>
                <a:latin typeface="Nunito Bold"/>
                <a:ea typeface="+mj-ea"/>
                <a:cs typeface="+mj-cs"/>
              </a:rPr>
              <a:t>tra</a:t>
            </a:r>
            <a:r>
              <a:rPr lang="en-US">
                <a:solidFill>
                  <a:srgbClr val="183D56"/>
                </a:solidFill>
                <a:latin typeface="Nunito Bold"/>
                <a:ea typeface="+mj-ea"/>
                <a:cs typeface="+mj-cs"/>
              </a:rPr>
              <a:t> </a:t>
            </a:r>
            <a:r>
              <a:rPr lang="en-US" err="1">
                <a:solidFill>
                  <a:srgbClr val="183D56"/>
                </a:solidFill>
                <a:latin typeface="Nunito Bold"/>
                <a:ea typeface="+mj-ea"/>
                <a:cs typeface="+mj-cs"/>
              </a:rPr>
              <a:t>giochi</a:t>
            </a:r>
            <a:r>
              <a:rPr lang="en-US">
                <a:solidFill>
                  <a:srgbClr val="183D56"/>
                </a:solidFill>
                <a:latin typeface="Nunito Bold"/>
                <a:ea typeface="+mj-ea"/>
                <a:cs typeface="+mj-cs"/>
              </a:rPr>
              <a:t>, </a:t>
            </a:r>
            <a:r>
              <a:rPr lang="en-US" err="1">
                <a:solidFill>
                  <a:srgbClr val="183D56"/>
                </a:solidFill>
                <a:latin typeface="Nunito Bold"/>
                <a:ea typeface="+mj-ea"/>
                <a:cs typeface="+mj-cs"/>
              </a:rPr>
              <a:t>arte</a:t>
            </a:r>
            <a:r>
              <a:rPr lang="en-US">
                <a:solidFill>
                  <a:srgbClr val="183D56"/>
                </a:solidFill>
                <a:latin typeface="Nunito Bold"/>
                <a:ea typeface="+mj-ea"/>
                <a:cs typeface="+mj-cs"/>
              </a:rPr>
              <a:t> e </a:t>
            </a:r>
            <a:r>
              <a:rPr lang="en-US" err="1">
                <a:solidFill>
                  <a:srgbClr val="183D56"/>
                </a:solidFill>
                <a:latin typeface="Nunito Bold"/>
                <a:ea typeface="+mj-ea"/>
                <a:cs typeface="+mj-cs"/>
              </a:rPr>
              <a:t>apprendimento</a:t>
            </a:r>
            <a:endParaRPr lang="en-US">
              <a:solidFill>
                <a:srgbClr val="183D56"/>
              </a:solidFill>
              <a:latin typeface="Nunito Bold"/>
              <a:ea typeface="+mj-ea"/>
              <a:cs typeface="+mj-cs"/>
            </a:endParaRPr>
          </a:p>
        </p:txBody>
      </p:sp>
      <p:pic>
        <p:nvPicPr>
          <p:cNvPr id="5" name="Immagine 4" descr="Immagine che contiene albero, vestiti, aria aperta, persona&#10;&#10;Il contenuto generato dall&amp;#39;IA potrebbe non essere corretto.">
            <a:extLst>
              <a:ext uri="{FF2B5EF4-FFF2-40B4-BE49-F238E27FC236}">
                <a16:creationId xmlns:a16="http://schemas.microsoft.com/office/drawing/2014/main" id="{5072D92A-2E09-03A5-2A1F-C14E10DC4C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1" y="-2424"/>
            <a:ext cx="6002412" cy="3731812"/>
          </a:xfrm>
          <a:prstGeom prst="rect">
            <a:avLst/>
          </a:prstGeom>
        </p:spPr>
      </p:pic>
      <p:sp>
        <p:nvSpPr>
          <p:cNvPr id="8" name="Terminatore 7">
            <a:extLst>
              <a:ext uri="{FF2B5EF4-FFF2-40B4-BE49-F238E27FC236}">
                <a16:creationId xmlns:a16="http://schemas.microsoft.com/office/drawing/2014/main" id="{BDAA31F9-C99D-2D83-F7B2-53774BCA98E4}"/>
              </a:ext>
            </a:extLst>
          </p:cNvPr>
          <p:cNvSpPr/>
          <p:nvPr/>
        </p:nvSpPr>
        <p:spPr>
          <a:xfrm>
            <a:off x="2685270" y="3432146"/>
            <a:ext cx="3645887" cy="874561"/>
          </a:xfrm>
          <a:prstGeom prst="flowChartTerminator">
            <a:avLst/>
          </a:prstGeom>
          <a:solidFill>
            <a:srgbClr val="9EAD2E"/>
          </a:solidFill>
          <a:ln w="57150">
            <a:solidFill>
              <a:srgbClr val="9EAD2E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Nunito Bold"/>
              </a:rPr>
              <a:t>Per bambini e </a:t>
            </a:r>
            <a:r>
              <a:rPr lang="en-US" sz="2000" err="1">
                <a:solidFill>
                  <a:schemeClr val="bg1"/>
                </a:solidFill>
                <a:latin typeface="Nunito Bold"/>
              </a:rPr>
              <a:t>ragazzi</a:t>
            </a:r>
            <a:r>
              <a:rPr lang="en-US" sz="2000">
                <a:solidFill>
                  <a:schemeClr val="bg1"/>
                </a:solidFill>
                <a:latin typeface="Nunito Bold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Nunito Bold"/>
              </a:rPr>
              <a:t>dai</a:t>
            </a:r>
            <a:r>
              <a:rPr lang="en-US" sz="2000">
                <a:solidFill>
                  <a:schemeClr val="bg1"/>
                </a:solidFill>
                <a:latin typeface="Nunito Bold"/>
              </a:rPr>
              <a:t> 6 ai 14 anni</a:t>
            </a:r>
            <a:endParaRPr lang="it-IT" sz="2000">
              <a:solidFill>
                <a:schemeClr val="bg1"/>
              </a:solidFill>
              <a:latin typeface="Nunito Bold"/>
            </a:endParaRPr>
          </a:p>
        </p:txBody>
      </p:sp>
    </p:spTree>
    <p:extLst>
      <p:ext uri="{BB962C8B-B14F-4D97-AF65-F5344CB8AC3E}">
        <p14:creationId xmlns:p14="http://schemas.microsoft.com/office/powerpoint/2010/main" val="39625839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A15C57A-DADD-5DC8-F99D-8FB41BF0D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2140" y="226082"/>
            <a:ext cx="5164293" cy="1135165"/>
          </a:xfrm>
        </p:spPr>
        <p:txBody>
          <a:bodyPr>
            <a:normAutofit/>
          </a:bodyPr>
          <a:lstStyle/>
          <a:p>
            <a:r>
              <a:rPr lang="it-IT" sz="4000" b="1">
                <a:solidFill>
                  <a:srgbClr val="183D56"/>
                </a:solidFill>
                <a:latin typeface="nunito regular"/>
                <a:ea typeface="+mn-ea"/>
                <a:cs typeface="+mn-cs"/>
              </a:rPr>
              <a:t>Entra </a:t>
            </a:r>
            <a:r>
              <a:rPr lang="it-IT" b="1">
                <a:solidFill>
                  <a:srgbClr val="183D56"/>
                </a:solidFill>
                <a:latin typeface="nunito regular"/>
                <a:ea typeface="+mn-ea"/>
                <a:cs typeface="+mn-cs"/>
              </a:rPr>
              <a:t>nella</a:t>
            </a:r>
            <a:r>
              <a:rPr lang="it-IT" sz="4000" b="1">
                <a:solidFill>
                  <a:srgbClr val="183D56"/>
                </a:solidFill>
                <a:latin typeface="nunito regular"/>
                <a:ea typeface="+mn-ea"/>
                <a:cs typeface="+mn-cs"/>
              </a:rPr>
              <a:t> </a:t>
            </a:r>
            <a:r>
              <a:rPr lang="it-IT" sz="4000" b="1" err="1">
                <a:solidFill>
                  <a:srgbClr val="183D56"/>
                </a:solidFill>
                <a:latin typeface="nunito regular"/>
                <a:ea typeface="+mn-ea"/>
                <a:cs typeface="+mn-cs"/>
              </a:rPr>
              <a:t>Trib</a:t>
            </a:r>
            <a:r>
              <a:rPr lang="it-IT" sz="5400">
                <a:solidFill>
                  <a:srgbClr val="14A6A6"/>
                </a:solidFill>
                <a:latin typeface="Nunito Bold"/>
              </a:rPr>
              <a:t>   </a:t>
            </a:r>
            <a:r>
              <a:rPr lang="it-IT" sz="4000" b="1">
                <a:solidFill>
                  <a:srgbClr val="183D56"/>
                </a:solidFill>
                <a:latin typeface="nunito regular"/>
                <a:ea typeface="+mn-ea"/>
                <a:cs typeface="+mn-cs"/>
              </a:rPr>
              <a:t> </a:t>
            </a:r>
            <a:r>
              <a:rPr lang="it-IT" b="1">
                <a:solidFill>
                  <a:srgbClr val="183D56"/>
                </a:solidFill>
                <a:latin typeface="nunito regular"/>
                <a:ea typeface="+mn-ea"/>
                <a:cs typeface="+mn-cs"/>
              </a:rPr>
              <a:t>!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199523D-6301-0C89-3AA4-FE174DE765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1973" y="1365550"/>
            <a:ext cx="10745637" cy="453824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it-IT" b="1">
                <a:solidFill>
                  <a:srgbClr val="183D56"/>
                </a:solidFill>
                <a:latin typeface="nunito regular"/>
              </a:rPr>
              <a:t>Claudia Lusardi </a:t>
            </a:r>
            <a:r>
              <a:rPr lang="it-IT" sz="2000">
                <a:latin typeface="nunito regular"/>
              </a:rPr>
              <a:t>(Responsabile Centr</a:t>
            </a:r>
            <a:r>
              <a:rPr lang="it-IT" sz="2000">
                <a:solidFill>
                  <a:srgbClr val="000000"/>
                </a:solidFill>
                <a:latin typeface="nunito regular"/>
              </a:rPr>
              <a:t>o</a:t>
            </a:r>
            <a:r>
              <a:rPr lang="it-IT" sz="2000">
                <a:latin typeface="nunito regular"/>
              </a:rPr>
              <a:t> Estivo) </a:t>
            </a:r>
            <a:endParaRPr lang="it-IT" sz="2000">
              <a:solidFill>
                <a:srgbClr val="000000"/>
              </a:solidFill>
              <a:latin typeface="Aptos" panose="020B0004020202020204"/>
            </a:endParaRPr>
          </a:p>
          <a:p>
            <a:pPr marL="0" indent="0" algn="ctr">
              <a:buNone/>
            </a:pPr>
            <a:r>
              <a:rPr lang="it-IT" sz="2400" err="1">
                <a:solidFill>
                  <a:srgbClr val="9EAD2E"/>
                </a:solidFill>
                <a:latin typeface="Nunito Bold"/>
              </a:rPr>
              <a:t>cell</a:t>
            </a:r>
            <a:r>
              <a:rPr lang="it-IT" sz="2400">
                <a:solidFill>
                  <a:srgbClr val="9EAD2E"/>
                </a:solidFill>
                <a:latin typeface="Nunito Bold"/>
              </a:rPr>
              <a:t>: 347-2670754 </a:t>
            </a:r>
          </a:p>
          <a:p>
            <a:pPr marL="0" indent="0" algn="ctr">
              <a:buNone/>
            </a:pPr>
            <a:r>
              <a:rPr lang="it-IT" sz="2400">
                <a:solidFill>
                  <a:srgbClr val="9EAD2E"/>
                </a:solidFill>
                <a:latin typeface="Nunito Bold"/>
              </a:rPr>
              <a:t>Mail: conciliazione@cs4.it</a:t>
            </a:r>
          </a:p>
        </p:txBody>
      </p:sp>
      <p:pic>
        <p:nvPicPr>
          <p:cNvPr id="4" name="Immagine 3" descr="Immagine che contiene aquilone, cielo, nuvola, aria aperta&#10;&#10;Il contenuto generato dall&amp;#39;IA potrebbe non essere corretto.">
            <a:extLst>
              <a:ext uri="{FF2B5EF4-FFF2-40B4-BE49-F238E27FC236}">
                <a16:creationId xmlns:a16="http://schemas.microsoft.com/office/drawing/2014/main" id="{2A723A6F-CF3D-36AF-B1D1-E8F2A06FD03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80" t="1467" r="1479" b="1597"/>
          <a:stretch>
            <a:fillRect/>
          </a:stretch>
        </p:blipFill>
        <p:spPr>
          <a:xfrm>
            <a:off x="2755405" y="2799184"/>
            <a:ext cx="6684300" cy="4058720"/>
          </a:xfrm>
          <a:prstGeom prst="rect">
            <a:avLst/>
          </a:prstGeom>
        </p:spPr>
      </p:pic>
      <p:pic>
        <p:nvPicPr>
          <p:cNvPr id="10" name="Immagine 9" descr="Immagine che contiene Elementi grafici, clipart, grafica, illustrazione&#10;&#10;Il contenuto generato dall&amp;#39;IA potrebbe non essere corretto.">
            <a:extLst>
              <a:ext uri="{FF2B5EF4-FFF2-40B4-BE49-F238E27FC236}">
                <a16:creationId xmlns:a16="http://schemas.microsoft.com/office/drawing/2014/main" id="{81901106-CA94-FCDD-B2B3-9B3B66671A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420000">
            <a:off x="7444182" y="-143048"/>
            <a:ext cx="1371325" cy="1393097"/>
          </a:xfrm>
          <a:prstGeom prst="rect">
            <a:avLst/>
          </a:prstGeom>
        </p:spPr>
      </p:pic>
      <p:pic>
        <p:nvPicPr>
          <p:cNvPr id="6" name="Immagine 5" descr="Immagine che contiene schermata, Policromia, Elementi grafici, arte&#10;&#10;Il contenuto generato dall&amp;#39;IA potrebbe non essere corretto.">
            <a:extLst>
              <a:ext uri="{FF2B5EF4-FFF2-40B4-BE49-F238E27FC236}">
                <a16:creationId xmlns:a16="http://schemas.microsoft.com/office/drawing/2014/main" id="{397D7963-67F8-AA2F-926B-B411158414D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3024" t="12121" r="-42" b="52878"/>
          <a:stretch>
            <a:fillRect/>
          </a:stretch>
        </p:blipFill>
        <p:spPr>
          <a:xfrm rot="-5400000">
            <a:off x="8459308" y="3123124"/>
            <a:ext cx="6861280" cy="606670"/>
          </a:xfrm>
          <a:prstGeom prst="rect">
            <a:avLst/>
          </a:prstGeom>
        </p:spPr>
      </p:pic>
      <p:pic>
        <p:nvPicPr>
          <p:cNvPr id="9" name="Immagine 8" descr="Immagine che contiene schermata, Policromia, Elementi grafici, arte&#10;&#10;Il contenuto generato dall&amp;#39;IA potrebbe non essere corretto.">
            <a:extLst>
              <a:ext uri="{FF2B5EF4-FFF2-40B4-BE49-F238E27FC236}">
                <a16:creationId xmlns:a16="http://schemas.microsoft.com/office/drawing/2014/main" id="{97FE8602-6597-28F2-66D8-77ADB526611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3024" t="12121" r="-42" b="52878"/>
          <a:stretch>
            <a:fillRect/>
          </a:stretch>
        </p:blipFill>
        <p:spPr>
          <a:xfrm rot="-5400000">
            <a:off x="-3123092" y="3112964"/>
            <a:ext cx="6861280" cy="606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24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615CA78-1F86-77E9-9DCE-E84A29800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2716" y="490517"/>
            <a:ext cx="5451677" cy="122910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it-IT" sz="2000">
                <a:latin typeface="nunito regular"/>
              </a:rPr>
              <a:t>Un centro estivo nato nel 2019, il cui nome è frutto della fantasia dei bambini e ispirato dalla costruzione di capanne naturali.</a:t>
            </a:r>
            <a:endParaRPr lang="it-IT" sz="200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48D2A5D-D4CB-C36A-06A4-6ED5589191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8829" y="3166525"/>
            <a:ext cx="7395758" cy="250716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it-IT" sz="2000">
                <a:latin typeface="nunito regular"/>
              </a:rPr>
              <a:t>Pensato per favorire l'incontro tra bambini e ragazzi in un contesto educativo sicuro, accogliente e stimolante</a:t>
            </a:r>
            <a:endParaRPr lang="it-IT" sz="2000"/>
          </a:p>
          <a:p>
            <a:pPr marL="0" indent="0">
              <a:lnSpc>
                <a:spcPct val="100000"/>
              </a:lnSpc>
              <a:buNone/>
            </a:pPr>
            <a:endParaRPr lang="it-IT" sz="800">
              <a:latin typeface="nunito regular"/>
            </a:endParaRPr>
          </a:p>
          <a:p>
            <a:pPr marL="0" indent="0">
              <a:buNone/>
            </a:pPr>
            <a:r>
              <a:rPr lang="it-IT" sz="2000">
                <a:latin typeface="nunito regular"/>
              </a:rPr>
              <a:t>Occasione di gioco, scoperta, relazione e crescita personale</a:t>
            </a:r>
          </a:p>
          <a:p>
            <a:pPr marL="0" indent="0">
              <a:buNone/>
            </a:pPr>
            <a:endParaRPr lang="it-IT" sz="800">
              <a:latin typeface="nunito regular"/>
            </a:endParaRPr>
          </a:p>
          <a:p>
            <a:pPr marL="0" indent="0">
              <a:buNone/>
            </a:pPr>
            <a:r>
              <a:rPr lang="it-IT" sz="2000">
                <a:latin typeface="nunito regular"/>
              </a:rPr>
              <a:t>Fondato sul rispetto dei tempi del bambino, attento ai loro bisogni e sull’attenzione alle diversità</a:t>
            </a:r>
            <a:endParaRPr lang="en-US" sz="2000">
              <a:latin typeface="nunito regular"/>
            </a:endParaRPr>
          </a:p>
          <a:p>
            <a:pPr marL="0" indent="0">
              <a:buNone/>
            </a:pPr>
            <a:endParaRPr lang="it-IT" sz="800">
              <a:latin typeface="nunito regular"/>
            </a:endParaRPr>
          </a:p>
          <a:p>
            <a:pPr marL="0" indent="0">
              <a:buNone/>
            </a:pPr>
            <a:r>
              <a:rPr lang="it-IT" sz="2000">
                <a:latin typeface="nunito regular"/>
              </a:rPr>
              <a:t>Proposte educative che privilegiano il contatto con la natura, la valorizzazione del territorio e la dimensione cooperativa</a:t>
            </a:r>
            <a:endParaRPr lang="it-IT" sz="2000"/>
          </a:p>
        </p:txBody>
      </p:sp>
      <p:pic>
        <p:nvPicPr>
          <p:cNvPr id="5" name="Immagine 4" descr="Immagine che contiene aria aperta, albero, vestiti, calzature&#10;&#10;Il contenuto generato dall&amp;#39;IA potrebbe non essere corretto.">
            <a:extLst>
              <a:ext uri="{FF2B5EF4-FFF2-40B4-BE49-F238E27FC236}">
                <a16:creationId xmlns:a16="http://schemas.microsoft.com/office/drawing/2014/main" id="{702EE2D0-3DC1-3795-EAB6-56C9D85EF10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826" b="12676"/>
          <a:stretch>
            <a:fillRect/>
          </a:stretch>
        </p:blipFill>
        <p:spPr>
          <a:xfrm>
            <a:off x="1270" y="921"/>
            <a:ext cx="3662979" cy="4885082"/>
          </a:xfrm>
          <a:prstGeom prst="rect">
            <a:avLst/>
          </a:prstGeom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id="{591EB5DA-0161-6214-4BDF-04B24ACCE746}"/>
              </a:ext>
            </a:extLst>
          </p:cNvPr>
          <p:cNvSpPr txBox="1">
            <a:spLocks/>
          </p:cNvSpPr>
          <p:nvPr/>
        </p:nvSpPr>
        <p:spPr>
          <a:xfrm>
            <a:off x="91992" y="4885993"/>
            <a:ext cx="3766837" cy="18593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it-IT" sz="3200">
                <a:solidFill>
                  <a:srgbClr val="183D56"/>
                </a:solidFill>
                <a:latin typeface="Nunito Bold"/>
              </a:rPr>
              <a:t>La Filosofia della</a:t>
            </a:r>
            <a:endParaRPr lang="it-IT" err="1">
              <a:solidFill>
                <a:srgbClr val="000000"/>
              </a:solidFill>
              <a:latin typeface="Aptos Display" panose="020F0302020204030204"/>
            </a:endParaRPr>
          </a:p>
          <a:p>
            <a:pPr>
              <a:lnSpc>
                <a:spcPct val="150000"/>
              </a:lnSpc>
            </a:pPr>
            <a:r>
              <a:rPr lang="it-IT" sz="3200" err="1">
                <a:solidFill>
                  <a:srgbClr val="183D56"/>
                </a:solidFill>
                <a:latin typeface="Nunito Bold"/>
              </a:rPr>
              <a:t>Trib</a:t>
            </a:r>
            <a:r>
              <a:rPr lang="it-IT" sz="3200">
                <a:solidFill>
                  <a:srgbClr val="183D56"/>
                </a:solidFill>
                <a:latin typeface="Nunito Bold"/>
              </a:rPr>
              <a:t>    </a:t>
            </a:r>
            <a:r>
              <a:rPr lang="it-IT" sz="3200" err="1">
                <a:solidFill>
                  <a:srgbClr val="183D56"/>
                </a:solidFill>
                <a:latin typeface="Nunito Bold"/>
              </a:rPr>
              <a:t>Wachit</a:t>
            </a:r>
            <a:endParaRPr lang="it-IT"/>
          </a:p>
        </p:txBody>
      </p:sp>
      <p:pic>
        <p:nvPicPr>
          <p:cNvPr id="9" name="Immagine 8" descr="Immagine che contiene Elementi grafici, clipart, grafica, illustrazione&#10;&#10;Il contenuto generato dall&amp;#39;IA potrebbe non essere corretto.">
            <a:extLst>
              <a:ext uri="{FF2B5EF4-FFF2-40B4-BE49-F238E27FC236}">
                <a16:creationId xmlns:a16="http://schemas.microsoft.com/office/drawing/2014/main" id="{D09144C0-9166-BCCC-0D35-BE7841964C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80000">
            <a:off x="10126848" y="343234"/>
            <a:ext cx="2218482" cy="2179900"/>
          </a:xfrm>
          <a:prstGeom prst="rect">
            <a:avLst/>
          </a:prstGeom>
        </p:spPr>
      </p:pic>
      <p:sp>
        <p:nvSpPr>
          <p:cNvPr id="21" name="Terminatore 20">
            <a:extLst>
              <a:ext uri="{FF2B5EF4-FFF2-40B4-BE49-F238E27FC236}">
                <a16:creationId xmlns:a16="http://schemas.microsoft.com/office/drawing/2014/main" id="{E8EA6245-9D22-73E5-747B-0FA084874F5D}"/>
              </a:ext>
            </a:extLst>
          </p:cNvPr>
          <p:cNvSpPr/>
          <p:nvPr/>
        </p:nvSpPr>
        <p:spPr>
          <a:xfrm>
            <a:off x="2937438" y="1942517"/>
            <a:ext cx="2536648" cy="758814"/>
          </a:xfrm>
          <a:prstGeom prst="flowChartTerminator">
            <a:avLst/>
          </a:prstGeom>
          <a:solidFill>
            <a:srgbClr val="9EAD2E"/>
          </a:solidFill>
          <a:ln w="57150">
            <a:solidFill>
              <a:srgbClr val="9EAD2E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it-IT" sz="2000" baseline="0">
                <a:solidFill>
                  <a:schemeClr val="bg1"/>
                </a:solidFill>
                <a:latin typeface="Nunito Bold"/>
              </a:rPr>
              <a:t>Dimensione del piccolo gruppo</a:t>
            </a:r>
            <a:endParaRPr lang="en-US" sz="2000">
              <a:solidFill>
                <a:schemeClr val="bg1"/>
              </a:solidFill>
              <a:latin typeface="Nunito Bold"/>
            </a:endParaRPr>
          </a:p>
        </p:txBody>
      </p:sp>
      <p:pic>
        <p:nvPicPr>
          <p:cNvPr id="4" name="Immagine 3" descr="Immagine che contiene Elementi grafici, clipart, grafica, illustrazione&#10;&#10;Il contenuto generato dall&amp;#39;IA potrebbe non essere corretto.">
            <a:extLst>
              <a:ext uri="{FF2B5EF4-FFF2-40B4-BE49-F238E27FC236}">
                <a16:creationId xmlns:a16="http://schemas.microsoft.com/office/drawing/2014/main" id="{BEED71D8-5BAB-4415-DCB3-8C0A42B59F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955" y="5811003"/>
            <a:ext cx="747776" cy="690214"/>
          </a:xfrm>
          <a:prstGeom prst="rect">
            <a:avLst/>
          </a:prstGeom>
        </p:spPr>
      </p:pic>
      <p:pic>
        <p:nvPicPr>
          <p:cNvPr id="8" name="Immagine 7" descr="Immagine che contiene Elementi grafici, clipart, grafica, illustrazione&#10;&#10;Il contenuto generato dall&amp;#39;IA potrebbe non essere corretto.">
            <a:extLst>
              <a:ext uri="{FF2B5EF4-FFF2-40B4-BE49-F238E27FC236}">
                <a16:creationId xmlns:a16="http://schemas.microsoft.com/office/drawing/2014/main" id="{D6008A13-E347-C2A5-A8C3-660188362C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4691" y="5811004"/>
            <a:ext cx="747776" cy="690214"/>
          </a:xfrm>
          <a:prstGeom prst="rect">
            <a:avLst/>
          </a:prstGeom>
        </p:spPr>
      </p:pic>
      <p:pic>
        <p:nvPicPr>
          <p:cNvPr id="22" name="Immagine 21" descr="C:\Users\veronica.masera.dcs4\Downloads\famiglia.png">
            <a:extLst>
              <a:ext uri="{FF2B5EF4-FFF2-40B4-BE49-F238E27FC236}">
                <a16:creationId xmlns:a16="http://schemas.microsoft.com/office/drawing/2014/main" id="{7230FCE8-13AB-7D22-EF84-ED71DE6E51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4060453" y="3312241"/>
            <a:ext cx="255813" cy="234043"/>
          </a:xfrm>
          <a:prstGeom prst="rect">
            <a:avLst/>
          </a:prstGeom>
        </p:spPr>
      </p:pic>
      <p:pic>
        <p:nvPicPr>
          <p:cNvPr id="30" name="Immagine 29" descr="C:\Users\veronica.masera.dcs4\Downloads\persone.png">
            <a:extLst>
              <a:ext uri="{FF2B5EF4-FFF2-40B4-BE49-F238E27FC236}">
                <a16:creationId xmlns:a16="http://schemas.microsoft.com/office/drawing/2014/main" id="{51C6AFEB-C755-B2C3-13C5-F64207B8D1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960000">
            <a:off x="4075411" y="4105715"/>
            <a:ext cx="226594" cy="263190"/>
          </a:xfrm>
          <a:prstGeom prst="rect">
            <a:avLst/>
          </a:prstGeom>
        </p:spPr>
      </p:pic>
      <p:pic>
        <p:nvPicPr>
          <p:cNvPr id="32" name="Immagine 31" descr="C:\Users\veronica.masera.dcs4\Downloads\sport.png">
            <a:extLst>
              <a:ext uri="{FF2B5EF4-FFF2-40B4-BE49-F238E27FC236}">
                <a16:creationId xmlns:a16="http://schemas.microsoft.com/office/drawing/2014/main" id="{2678481A-B136-24B1-3BC9-F51EC3A32A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3840000">
            <a:off x="4076110" y="4753158"/>
            <a:ext cx="234615" cy="271211"/>
          </a:xfrm>
          <a:prstGeom prst="rect">
            <a:avLst/>
          </a:prstGeom>
        </p:spPr>
      </p:pic>
      <p:pic>
        <p:nvPicPr>
          <p:cNvPr id="36" name="Immagine 35" descr="C:\Users\veronica.masera.dcs4\Downloads\crea.png">
            <a:extLst>
              <a:ext uri="{FF2B5EF4-FFF2-40B4-BE49-F238E27FC236}">
                <a16:creationId xmlns:a16="http://schemas.microsoft.com/office/drawing/2014/main" id="{ACCC43A3-3C68-CEDF-DBC8-E32710DF39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4800000">
            <a:off x="4093998" y="5686574"/>
            <a:ext cx="234615" cy="247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242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17">
            <a:extLst>
              <a:ext uri="{FF2B5EF4-FFF2-40B4-BE49-F238E27FC236}">
                <a16:creationId xmlns:a16="http://schemas.microsoft.com/office/drawing/2014/main" id="{637B2035-1FCB-439A-B421-095E136C7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19">
            <a:extLst>
              <a:ext uri="{FF2B5EF4-FFF2-40B4-BE49-F238E27FC236}">
                <a16:creationId xmlns:a16="http://schemas.microsoft.com/office/drawing/2014/main" id="{676D6CDF-C512-4739-B158-55EE955EF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503" y="-1"/>
            <a:ext cx="12192000" cy="6857999"/>
          </a:xfrm>
          <a:prstGeom prst="rect">
            <a:avLst/>
          </a:prstGeom>
          <a:solidFill>
            <a:srgbClr val="FEF9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magine 3" descr="Immagine che contiene persona, vestiti, aria aperta, ragazzo&#10;&#10;Il contenuto generato dall&amp;#39;IA potrebbe non essere corretto.">
            <a:extLst>
              <a:ext uri="{FF2B5EF4-FFF2-40B4-BE49-F238E27FC236}">
                <a16:creationId xmlns:a16="http://schemas.microsoft.com/office/drawing/2014/main" id="{02B15EF5-14DA-B77C-B085-A1CE80CD014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002" r="-2" b="2000"/>
          <a:stretch>
            <a:fillRect/>
          </a:stretch>
        </p:blipFill>
        <p:spPr>
          <a:xfrm>
            <a:off x="1" y="3114796"/>
            <a:ext cx="6342323" cy="3743204"/>
          </a:xfrm>
          <a:custGeom>
            <a:avLst/>
            <a:gdLst/>
            <a:ahLst/>
            <a:cxnLst/>
            <a:rect l="l" t="t" r="r" b="b"/>
            <a:pathLst>
              <a:path w="6448424" h="3752849">
                <a:moveTo>
                  <a:pt x="0" y="0"/>
                </a:moveTo>
                <a:lnTo>
                  <a:pt x="137978" y="22215"/>
                </a:lnTo>
                <a:cubicBezTo>
                  <a:pt x="196046" y="32277"/>
                  <a:pt x="252469" y="42437"/>
                  <a:pt x="295660" y="49771"/>
                </a:cubicBezTo>
                <a:cubicBezTo>
                  <a:pt x="364885" y="66610"/>
                  <a:pt x="403214" y="32071"/>
                  <a:pt x="456941" y="65635"/>
                </a:cubicBezTo>
                <a:cubicBezTo>
                  <a:pt x="529612" y="69090"/>
                  <a:pt x="662508" y="71245"/>
                  <a:pt x="731691" y="70501"/>
                </a:cubicBezTo>
                <a:cubicBezTo>
                  <a:pt x="768741" y="62400"/>
                  <a:pt x="808263" y="64633"/>
                  <a:pt x="841820" y="61171"/>
                </a:cubicBezTo>
                <a:cubicBezTo>
                  <a:pt x="958973" y="43639"/>
                  <a:pt x="1009730" y="45863"/>
                  <a:pt x="1068219" y="39136"/>
                </a:cubicBezTo>
                <a:cubicBezTo>
                  <a:pt x="1104329" y="33447"/>
                  <a:pt x="1156536" y="44203"/>
                  <a:pt x="1174190" y="38808"/>
                </a:cubicBezTo>
                <a:cubicBezTo>
                  <a:pt x="1188943" y="36385"/>
                  <a:pt x="1213832" y="14880"/>
                  <a:pt x="1225923" y="34507"/>
                </a:cubicBezTo>
                <a:cubicBezTo>
                  <a:pt x="1305283" y="8501"/>
                  <a:pt x="1319617" y="30839"/>
                  <a:pt x="1385617" y="18003"/>
                </a:cubicBezTo>
                <a:cubicBezTo>
                  <a:pt x="1461876" y="-26747"/>
                  <a:pt x="1519510" y="56342"/>
                  <a:pt x="1563967" y="4638"/>
                </a:cubicBezTo>
                <a:lnTo>
                  <a:pt x="1676634" y="10582"/>
                </a:lnTo>
                <a:lnTo>
                  <a:pt x="1769429" y="20265"/>
                </a:lnTo>
                <a:cubicBezTo>
                  <a:pt x="1790625" y="23534"/>
                  <a:pt x="1880369" y="18448"/>
                  <a:pt x="1900584" y="27732"/>
                </a:cubicBezTo>
                <a:cubicBezTo>
                  <a:pt x="2072430" y="22762"/>
                  <a:pt x="2014935" y="5831"/>
                  <a:pt x="2127041" y="22101"/>
                </a:cubicBezTo>
                <a:cubicBezTo>
                  <a:pt x="2168847" y="65820"/>
                  <a:pt x="2153052" y="28773"/>
                  <a:pt x="2211644" y="44507"/>
                </a:cubicBezTo>
                <a:cubicBezTo>
                  <a:pt x="2211201" y="9921"/>
                  <a:pt x="2277596" y="73686"/>
                  <a:pt x="2299605" y="38004"/>
                </a:cubicBezTo>
                <a:cubicBezTo>
                  <a:pt x="2309570" y="41997"/>
                  <a:pt x="2318531" y="46991"/>
                  <a:pt x="2327359" y="52270"/>
                </a:cubicBezTo>
                <a:lnTo>
                  <a:pt x="2331995" y="55017"/>
                </a:lnTo>
                <a:lnTo>
                  <a:pt x="2353777" y="59755"/>
                </a:lnTo>
                <a:lnTo>
                  <a:pt x="2355893" y="68914"/>
                </a:lnTo>
                <a:lnTo>
                  <a:pt x="2385794" y="81650"/>
                </a:lnTo>
                <a:cubicBezTo>
                  <a:pt x="2397613" y="85211"/>
                  <a:pt x="2411061" y="87627"/>
                  <a:pt x="2427010" y="88184"/>
                </a:cubicBezTo>
                <a:cubicBezTo>
                  <a:pt x="2486314" y="76422"/>
                  <a:pt x="2553170" y="126870"/>
                  <a:pt x="2627153" y="110451"/>
                </a:cubicBezTo>
                <a:cubicBezTo>
                  <a:pt x="2653722" y="107383"/>
                  <a:pt x="2732043" y="116068"/>
                  <a:pt x="2744462" y="128780"/>
                </a:cubicBezTo>
                <a:cubicBezTo>
                  <a:pt x="2760299" y="132873"/>
                  <a:pt x="2780248" y="130843"/>
                  <a:pt x="2785202" y="143610"/>
                </a:cubicBezTo>
                <a:cubicBezTo>
                  <a:pt x="2794558" y="159316"/>
                  <a:pt x="2856498" y="142821"/>
                  <a:pt x="2844667" y="159029"/>
                </a:cubicBezTo>
                <a:cubicBezTo>
                  <a:pt x="2888530" y="147871"/>
                  <a:pt x="2914187" y="181391"/>
                  <a:pt x="2946649" y="192330"/>
                </a:cubicBezTo>
                <a:cubicBezTo>
                  <a:pt x="2981872" y="180417"/>
                  <a:pt x="3015239" y="215115"/>
                  <a:pt x="3088812" y="226485"/>
                </a:cubicBezTo>
                <a:cubicBezTo>
                  <a:pt x="3127734" y="212524"/>
                  <a:pt x="3138301" y="234381"/>
                  <a:pt x="3208669" y="217774"/>
                </a:cubicBezTo>
                <a:cubicBezTo>
                  <a:pt x="3242208" y="219284"/>
                  <a:pt x="3229623" y="233297"/>
                  <a:pt x="3290045" y="235553"/>
                </a:cubicBezTo>
                <a:cubicBezTo>
                  <a:pt x="3399655" y="215239"/>
                  <a:pt x="3444518" y="245862"/>
                  <a:pt x="3529335" y="249571"/>
                </a:cubicBezTo>
                <a:cubicBezTo>
                  <a:pt x="3623697" y="257405"/>
                  <a:pt x="3587652" y="268832"/>
                  <a:pt x="3716766" y="252690"/>
                </a:cubicBezTo>
                <a:cubicBezTo>
                  <a:pt x="3723469" y="267318"/>
                  <a:pt x="3737863" y="269842"/>
                  <a:pt x="3765333" y="266823"/>
                </a:cubicBezTo>
                <a:cubicBezTo>
                  <a:pt x="3810754" y="271601"/>
                  <a:pt x="3792745" y="303866"/>
                  <a:pt x="3846897" y="290090"/>
                </a:cubicBezTo>
                <a:cubicBezTo>
                  <a:pt x="3830941" y="306608"/>
                  <a:pt x="3929114" y="308026"/>
                  <a:pt x="3900217" y="323590"/>
                </a:cubicBezTo>
                <a:cubicBezTo>
                  <a:pt x="3922367" y="343425"/>
                  <a:pt x="3948574" y="318948"/>
                  <a:pt x="3971444" y="336662"/>
                </a:cubicBezTo>
                <a:cubicBezTo>
                  <a:pt x="4002781" y="344193"/>
                  <a:pt x="3960997" y="315419"/>
                  <a:pt x="3997868" y="318867"/>
                </a:cubicBezTo>
                <a:cubicBezTo>
                  <a:pt x="4041159" y="326219"/>
                  <a:pt x="4055435" y="293981"/>
                  <a:pt x="4070852" y="339615"/>
                </a:cubicBezTo>
                <a:cubicBezTo>
                  <a:pt x="4121286" y="335828"/>
                  <a:pt x="4121920" y="355506"/>
                  <a:pt x="4180483" y="373369"/>
                </a:cubicBezTo>
                <a:cubicBezTo>
                  <a:pt x="4211379" y="366707"/>
                  <a:pt x="4230171" y="374664"/>
                  <a:pt x="4246264" y="387458"/>
                </a:cubicBezTo>
                <a:cubicBezTo>
                  <a:pt x="4308508" y="393310"/>
                  <a:pt x="4357326" y="416142"/>
                  <a:pt x="4423169" y="431783"/>
                </a:cubicBezTo>
                <a:lnTo>
                  <a:pt x="4446752" y="435383"/>
                </a:lnTo>
                <a:lnTo>
                  <a:pt x="4446954" y="435566"/>
                </a:lnTo>
                <a:cubicBezTo>
                  <a:pt x="4508528" y="480137"/>
                  <a:pt x="4617740" y="529869"/>
                  <a:pt x="4662523" y="553169"/>
                </a:cubicBezTo>
                <a:cubicBezTo>
                  <a:pt x="4720320" y="547046"/>
                  <a:pt x="4678644" y="560102"/>
                  <a:pt x="4715641" y="575354"/>
                </a:cubicBezTo>
                <a:cubicBezTo>
                  <a:pt x="4682056" y="593278"/>
                  <a:pt x="4768370" y="586520"/>
                  <a:pt x="4742071" y="614016"/>
                </a:cubicBezTo>
                <a:cubicBezTo>
                  <a:pt x="4749637" y="615922"/>
                  <a:pt x="4757797" y="616899"/>
                  <a:pt x="4766183" y="617675"/>
                </a:cubicBezTo>
                <a:lnTo>
                  <a:pt x="4770562" y="618094"/>
                </a:lnTo>
                <a:lnTo>
                  <a:pt x="4783240" y="624350"/>
                </a:lnTo>
                <a:lnTo>
                  <a:pt x="4792882" y="620401"/>
                </a:lnTo>
                <a:lnTo>
                  <a:pt x="4816310" y="625721"/>
                </a:lnTo>
                <a:cubicBezTo>
                  <a:pt x="4824144" y="628595"/>
                  <a:pt x="4831482" y="632720"/>
                  <a:pt x="4837953" y="638824"/>
                </a:cubicBezTo>
                <a:cubicBezTo>
                  <a:pt x="4848645" y="668753"/>
                  <a:pt x="4922266" y="669148"/>
                  <a:pt x="4933914" y="707398"/>
                </a:cubicBezTo>
                <a:cubicBezTo>
                  <a:pt x="4940833" y="719653"/>
                  <a:pt x="4978358" y="746502"/>
                  <a:pt x="4995259" y="744825"/>
                </a:cubicBezTo>
                <a:cubicBezTo>
                  <a:pt x="5005107" y="749034"/>
                  <a:pt x="5010567" y="758092"/>
                  <a:pt x="5024744" y="753396"/>
                </a:cubicBezTo>
                <a:cubicBezTo>
                  <a:pt x="5047511" y="761361"/>
                  <a:pt x="5109162" y="783016"/>
                  <a:pt x="5131877" y="792613"/>
                </a:cubicBezTo>
                <a:cubicBezTo>
                  <a:pt x="5132671" y="802792"/>
                  <a:pt x="5144554" y="806683"/>
                  <a:pt x="5161031" y="810975"/>
                </a:cubicBezTo>
                <a:lnTo>
                  <a:pt x="5176815" y="815342"/>
                </a:lnTo>
                <a:lnTo>
                  <a:pt x="5180064" y="831233"/>
                </a:lnTo>
                <a:cubicBezTo>
                  <a:pt x="5202966" y="819270"/>
                  <a:pt x="5188976" y="863361"/>
                  <a:pt x="5215059" y="865080"/>
                </a:cubicBezTo>
                <a:cubicBezTo>
                  <a:pt x="5235765" y="864786"/>
                  <a:pt x="5236347" y="878098"/>
                  <a:pt x="5245643" y="887119"/>
                </a:cubicBezTo>
                <a:cubicBezTo>
                  <a:pt x="5267660" y="891609"/>
                  <a:pt x="5295742" y="939348"/>
                  <a:pt x="5295952" y="957174"/>
                </a:cubicBezTo>
                <a:cubicBezTo>
                  <a:pt x="5284322" y="1008946"/>
                  <a:pt x="5374979" y="1038019"/>
                  <a:pt x="5367826" y="1079140"/>
                </a:cubicBezTo>
                <a:cubicBezTo>
                  <a:pt x="5371668" y="1089190"/>
                  <a:pt x="5377921" y="1097135"/>
                  <a:pt x="5385646" y="1103730"/>
                </a:cubicBezTo>
                <a:lnTo>
                  <a:pt x="5410965" y="1119397"/>
                </a:lnTo>
                <a:lnTo>
                  <a:pt x="5436960" y="1130910"/>
                </a:lnTo>
                <a:lnTo>
                  <a:pt x="5442083" y="1133134"/>
                </a:lnTo>
                <a:cubicBezTo>
                  <a:pt x="5451910" y="1137346"/>
                  <a:pt x="5457170" y="1169188"/>
                  <a:pt x="5465219" y="1174479"/>
                </a:cubicBezTo>
                <a:cubicBezTo>
                  <a:pt x="5488744" y="1195184"/>
                  <a:pt x="5467141" y="1223401"/>
                  <a:pt x="5488171" y="1238604"/>
                </a:cubicBezTo>
                <a:cubicBezTo>
                  <a:pt x="5523491" y="1271811"/>
                  <a:pt x="5486623" y="1305961"/>
                  <a:pt x="5562172" y="1320840"/>
                </a:cubicBezTo>
                <a:cubicBezTo>
                  <a:pt x="5601634" y="1385316"/>
                  <a:pt x="5636528" y="1453139"/>
                  <a:pt x="5686905" y="1512529"/>
                </a:cubicBezTo>
                <a:cubicBezTo>
                  <a:pt x="5729049" y="1575678"/>
                  <a:pt x="5699691" y="1553768"/>
                  <a:pt x="5748726" y="1623716"/>
                </a:cubicBezTo>
                <a:cubicBezTo>
                  <a:pt x="5783098" y="1689734"/>
                  <a:pt x="5789710" y="1639740"/>
                  <a:pt x="5842593" y="1726595"/>
                </a:cubicBezTo>
                <a:cubicBezTo>
                  <a:pt x="5837824" y="1733043"/>
                  <a:pt x="5862023" y="1845188"/>
                  <a:pt x="5861042" y="1851837"/>
                </a:cubicBezTo>
                <a:cubicBezTo>
                  <a:pt x="5874156" y="1887981"/>
                  <a:pt x="5901790" y="1919218"/>
                  <a:pt x="5921290" y="1943460"/>
                </a:cubicBezTo>
                <a:lnTo>
                  <a:pt x="5978046" y="1997284"/>
                </a:lnTo>
                <a:lnTo>
                  <a:pt x="5992479" y="2056720"/>
                </a:lnTo>
                <a:cubicBezTo>
                  <a:pt x="6011078" y="2079033"/>
                  <a:pt x="6072687" y="2117397"/>
                  <a:pt x="6089639" y="2131171"/>
                </a:cubicBezTo>
                <a:lnTo>
                  <a:pt x="6094199" y="2139379"/>
                </a:lnTo>
                <a:lnTo>
                  <a:pt x="6094822" y="2139386"/>
                </a:lnTo>
                <a:cubicBezTo>
                  <a:pt x="6096947" y="2140841"/>
                  <a:pt x="6098876" y="2143416"/>
                  <a:pt x="6100692" y="2147736"/>
                </a:cubicBezTo>
                <a:lnTo>
                  <a:pt x="6102516" y="2154343"/>
                </a:lnTo>
                <a:lnTo>
                  <a:pt x="6111361" y="2170264"/>
                </a:lnTo>
                <a:lnTo>
                  <a:pt x="6215475" y="2270153"/>
                </a:lnTo>
                <a:lnTo>
                  <a:pt x="6255966" y="2335401"/>
                </a:lnTo>
                <a:lnTo>
                  <a:pt x="6272711" y="2385144"/>
                </a:lnTo>
                <a:cubicBezTo>
                  <a:pt x="6282320" y="2406495"/>
                  <a:pt x="6299066" y="2405139"/>
                  <a:pt x="6304347" y="2439388"/>
                </a:cubicBezTo>
                <a:cubicBezTo>
                  <a:pt x="6297131" y="2486231"/>
                  <a:pt x="6325530" y="2500962"/>
                  <a:pt x="6326729" y="2549400"/>
                </a:cubicBezTo>
                <a:cubicBezTo>
                  <a:pt x="6325926" y="2572066"/>
                  <a:pt x="6339111" y="2599957"/>
                  <a:pt x="6344663" y="2628839"/>
                </a:cubicBezTo>
                <a:lnTo>
                  <a:pt x="6375811" y="2639204"/>
                </a:lnTo>
                <a:cubicBezTo>
                  <a:pt x="6375427" y="2643533"/>
                  <a:pt x="6375041" y="2647863"/>
                  <a:pt x="6374657" y="2652193"/>
                </a:cubicBezTo>
                <a:cubicBezTo>
                  <a:pt x="6373555" y="2658134"/>
                  <a:pt x="6371943" y="2662665"/>
                  <a:pt x="6369740" y="2664642"/>
                </a:cubicBezTo>
                <a:cubicBezTo>
                  <a:pt x="6368032" y="2674540"/>
                  <a:pt x="6371528" y="2686899"/>
                  <a:pt x="6361964" y="2690172"/>
                </a:cubicBezTo>
                <a:cubicBezTo>
                  <a:pt x="6350507" y="2696218"/>
                  <a:pt x="6369375" y="2734440"/>
                  <a:pt x="6355511" y="2727335"/>
                </a:cubicBezTo>
                <a:cubicBezTo>
                  <a:pt x="6358746" y="2734104"/>
                  <a:pt x="6360434" y="2742096"/>
                  <a:pt x="6361058" y="2750592"/>
                </a:cubicBezTo>
                <a:cubicBezTo>
                  <a:pt x="6361013" y="2751998"/>
                  <a:pt x="6360970" y="2753408"/>
                  <a:pt x="6360926" y="2754814"/>
                </a:cubicBezTo>
                <a:lnTo>
                  <a:pt x="6339285" y="2810353"/>
                </a:lnTo>
                <a:cubicBezTo>
                  <a:pt x="6360091" y="2854187"/>
                  <a:pt x="6313103" y="2870086"/>
                  <a:pt x="6325672" y="2908809"/>
                </a:cubicBezTo>
                <a:cubicBezTo>
                  <a:pt x="6341563" y="2966972"/>
                  <a:pt x="6291836" y="2935388"/>
                  <a:pt x="6333498" y="3009772"/>
                </a:cubicBezTo>
                <a:cubicBezTo>
                  <a:pt x="6345476" y="3039254"/>
                  <a:pt x="6345955" y="3068963"/>
                  <a:pt x="6334947" y="3095405"/>
                </a:cubicBezTo>
                <a:lnTo>
                  <a:pt x="6344768" y="3155941"/>
                </a:lnTo>
                <a:cubicBezTo>
                  <a:pt x="6348643" y="3153663"/>
                  <a:pt x="6311793" y="3186588"/>
                  <a:pt x="6314754" y="3197987"/>
                </a:cubicBezTo>
                <a:cubicBezTo>
                  <a:pt x="6318695" y="3221971"/>
                  <a:pt x="6319257" y="3226752"/>
                  <a:pt x="6304230" y="3239690"/>
                </a:cubicBezTo>
                <a:cubicBezTo>
                  <a:pt x="6306321" y="3248567"/>
                  <a:pt x="6307305" y="3254005"/>
                  <a:pt x="6308837" y="3264003"/>
                </a:cubicBezTo>
                <a:cubicBezTo>
                  <a:pt x="6301812" y="3288243"/>
                  <a:pt x="6298529" y="3302527"/>
                  <a:pt x="6309285" y="3324103"/>
                </a:cubicBezTo>
                <a:cubicBezTo>
                  <a:pt x="6301188" y="3343007"/>
                  <a:pt x="6329285" y="3359307"/>
                  <a:pt x="6342503" y="3405661"/>
                </a:cubicBezTo>
                <a:cubicBezTo>
                  <a:pt x="6338012" y="3447477"/>
                  <a:pt x="6408325" y="3505721"/>
                  <a:pt x="6401531" y="3550593"/>
                </a:cubicBezTo>
                <a:cubicBezTo>
                  <a:pt x="6395655" y="3579549"/>
                  <a:pt x="6423437" y="3594758"/>
                  <a:pt x="6427705" y="3624684"/>
                </a:cubicBezTo>
                <a:cubicBezTo>
                  <a:pt x="6416402" y="3629199"/>
                  <a:pt x="6435787" y="3639516"/>
                  <a:pt x="6448424" y="3657106"/>
                </a:cubicBezTo>
                <a:lnTo>
                  <a:pt x="6444014" y="3752742"/>
                </a:lnTo>
                <a:cubicBezTo>
                  <a:pt x="6443990" y="3752777"/>
                  <a:pt x="6443967" y="3752813"/>
                  <a:pt x="6443946" y="3752849"/>
                </a:cubicBezTo>
                <a:lnTo>
                  <a:pt x="0" y="3752849"/>
                </a:lnTo>
                <a:close/>
              </a:path>
            </a:pathLst>
          </a:custGeom>
        </p:spPr>
      </p:pic>
      <p:sp>
        <p:nvSpPr>
          <p:cNvPr id="363" name="Segnaposto contenuto 362">
            <a:extLst>
              <a:ext uri="{FF2B5EF4-FFF2-40B4-BE49-F238E27FC236}">
                <a16:creationId xmlns:a16="http://schemas.microsoft.com/office/drawing/2014/main" id="{22C5FAED-5882-71A4-8C21-9D99A6EB50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8064" y="463190"/>
            <a:ext cx="5153387" cy="565811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200">
                <a:solidFill>
                  <a:srgbClr val="444444"/>
                </a:solidFill>
                <a:latin typeface="nunito regular"/>
                <a:ea typeface="Calibri"/>
                <a:cs typeface="Calibri"/>
              </a:rPr>
              <a:t>Escursioni nel bosco, gite sul territorio e conoscenza dell'ambiente</a:t>
            </a:r>
            <a:endParaRPr lang="en-US" sz="2200">
              <a:solidFill>
                <a:srgbClr val="444444"/>
              </a:solidFill>
              <a:latin typeface="nunito regular"/>
              <a:ea typeface="Calibri"/>
              <a:cs typeface="Calibri"/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Wingdings" panose="020B0604020202020204" pitchFamily="34" charset="0"/>
              <a:buChar char="q"/>
            </a:pPr>
            <a:endParaRPr lang="it-IT" sz="2200">
              <a:solidFill>
                <a:srgbClr val="444444"/>
              </a:solidFill>
              <a:latin typeface="nunito regular"/>
              <a:ea typeface="Calibri"/>
              <a:cs typeface="Calibri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200">
                <a:solidFill>
                  <a:srgbClr val="444444"/>
                </a:solidFill>
                <a:latin typeface="nunito regular"/>
                <a:ea typeface="Calibri"/>
                <a:cs typeface="Calibri"/>
              </a:rPr>
              <a:t>L'orto come laboratorio didattico</a:t>
            </a:r>
            <a:endParaRPr lang="en-US" sz="2200">
              <a:solidFill>
                <a:srgbClr val="444444"/>
              </a:solidFill>
              <a:latin typeface="nunito regular"/>
              <a:ea typeface="Calibri"/>
              <a:cs typeface="Calibri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it-IT" sz="2200">
              <a:solidFill>
                <a:srgbClr val="444444"/>
              </a:solidFill>
              <a:latin typeface="nunito regular"/>
              <a:ea typeface="Calibri"/>
              <a:cs typeface="Calibri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200">
                <a:solidFill>
                  <a:srgbClr val="444444"/>
                </a:solidFill>
                <a:latin typeface="nunito regular"/>
                <a:ea typeface="Calibri"/>
                <a:cs typeface="Calibri"/>
              </a:rPr>
              <a:t>Laboratori di musica ed espressività corporea</a:t>
            </a:r>
            <a:endParaRPr lang="en-US" sz="2200">
              <a:solidFill>
                <a:srgbClr val="444444"/>
              </a:solidFill>
              <a:latin typeface="nunito regular"/>
              <a:ea typeface="Calibri"/>
              <a:cs typeface="Calibri"/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Wingdings" panose="020B0604020202020204" pitchFamily="34" charset="0"/>
              <a:buChar char="q"/>
            </a:pPr>
            <a:endParaRPr lang="it-IT" sz="2200">
              <a:solidFill>
                <a:srgbClr val="444444"/>
              </a:solidFill>
              <a:latin typeface="nunito regular"/>
              <a:ea typeface="Calibri"/>
              <a:cs typeface="Calibri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200">
                <a:solidFill>
                  <a:srgbClr val="444444"/>
                </a:solidFill>
                <a:latin typeface="nunito regular"/>
                <a:ea typeface="Calibri"/>
                <a:cs typeface="Calibri"/>
              </a:rPr>
              <a:t>Giochi di movimento</a:t>
            </a:r>
            <a:endParaRPr lang="en-US" sz="2200">
              <a:solidFill>
                <a:srgbClr val="444444"/>
              </a:solidFill>
              <a:latin typeface="nunito regular"/>
              <a:ea typeface="Calibri"/>
              <a:cs typeface="Calibri"/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Wingdings" panose="020B0604020202020204" pitchFamily="34" charset="0"/>
              <a:buChar char="q"/>
            </a:pPr>
            <a:endParaRPr lang="it-IT" sz="2200">
              <a:solidFill>
                <a:srgbClr val="444444"/>
              </a:solidFill>
              <a:latin typeface="nunito regular"/>
              <a:ea typeface="Calibri"/>
              <a:cs typeface="Calibri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200">
                <a:solidFill>
                  <a:srgbClr val="444444"/>
                </a:solidFill>
                <a:latin typeface="nunito regular"/>
                <a:ea typeface="Calibri"/>
                <a:cs typeface="Calibri"/>
              </a:rPr>
              <a:t>Attività creative e</a:t>
            </a:r>
            <a:r>
              <a:rPr lang="it-IT" sz="2200">
                <a:solidFill>
                  <a:srgbClr val="183D56"/>
                </a:solidFill>
                <a:latin typeface="nunito regular"/>
                <a:ea typeface="Calibri"/>
                <a:cs typeface="Calibri"/>
              </a:rPr>
              <a:t> artistiche</a:t>
            </a:r>
            <a:endParaRPr lang="en-US" sz="2200">
              <a:solidFill>
                <a:srgbClr val="183D56"/>
              </a:solidFill>
              <a:latin typeface="nunito regular"/>
              <a:ea typeface="Calibri"/>
              <a:cs typeface="Calibri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it-IT">
              <a:solidFill>
                <a:srgbClr val="444444"/>
              </a:solidFill>
              <a:latin typeface="nunito regular"/>
              <a:ea typeface="Calibri"/>
              <a:cs typeface="Calibri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b="1">
                <a:solidFill>
                  <a:srgbClr val="14A6A6"/>
                </a:solidFill>
                <a:latin typeface="Nunito Bold"/>
                <a:ea typeface="Calibri"/>
                <a:cs typeface="Calibri"/>
              </a:rPr>
              <a:t>... e tanto divertimento!</a:t>
            </a:r>
            <a:endParaRPr lang="en-US" b="1">
              <a:solidFill>
                <a:srgbClr val="14A6A6"/>
              </a:solidFill>
              <a:latin typeface="Nunito Bold"/>
              <a:ea typeface="Calibri"/>
              <a:cs typeface="Calibri"/>
            </a:endParaRPr>
          </a:p>
          <a:p>
            <a:pPr>
              <a:buFont typeface="Wingdings" panose="020B0604020202020204" pitchFamily="34" charset="0"/>
              <a:buChar char="q"/>
            </a:pPr>
            <a:endParaRPr lang="it-IT"/>
          </a:p>
        </p:txBody>
      </p:sp>
      <p:pic>
        <p:nvPicPr>
          <p:cNvPr id="5" name="Immagine 4" descr="Immagine che contiene Elementi grafici, clipart, grafica, illustrazione&#10;&#10;Il contenuto generato dall&amp;#39;IA potrebbe non essere corretto.">
            <a:extLst>
              <a:ext uri="{FF2B5EF4-FFF2-40B4-BE49-F238E27FC236}">
                <a16:creationId xmlns:a16="http://schemas.microsoft.com/office/drawing/2014/main" id="{8E961C07-A7DC-27CE-8AA9-8770010FDE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00000">
            <a:off x="10562840" y="5174823"/>
            <a:ext cx="1880771" cy="1909708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67CEE3DB-F376-8ADF-B545-FFA947D03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297" y="803797"/>
            <a:ext cx="6331554" cy="713531"/>
          </a:xfrm>
        </p:spPr>
        <p:txBody>
          <a:bodyPr anchor="t">
            <a:normAutofit/>
          </a:bodyPr>
          <a:lstStyle/>
          <a:p>
            <a:r>
              <a:rPr lang="it-IT" sz="4000">
                <a:solidFill>
                  <a:srgbClr val="183D56"/>
                </a:solidFill>
                <a:latin typeface="Nunito Bold"/>
              </a:rPr>
              <a:t>Tra Natura e Creatività</a:t>
            </a:r>
          </a:p>
        </p:txBody>
      </p:sp>
      <p:pic>
        <p:nvPicPr>
          <p:cNvPr id="7" name="Immagine 6" descr="C:\Users\veronica.masera.dcs4\Downloads\famiglia.png">
            <a:extLst>
              <a:ext uri="{FF2B5EF4-FFF2-40B4-BE49-F238E27FC236}">
                <a16:creationId xmlns:a16="http://schemas.microsoft.com/office/drawing/2014/main" id="{2E74D373-4E1D-5858-8CEC-8DA529F887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720000">
            <a:off x="6654313" y="875254"/>
            <a:ext cx="214563" cy="254668"/>
          </a:xfrm>
          <a:prstGeom prst="rect">
            <a:avLst/>
          </a:prstGeom>
        </p:spPr>
      </p:pic>
      <p:pic>
        <p:nvPicPr>
          <p:cNvPr id="9" name="Immagine 8" descr="C:\Users\veronica.masera.dcs4\Downloads\persone.png">
            <a:extLst>
              <a:ext uri="{FF2B5EF4-FFF2-40B4-BE49-F238E27FC236}">
                <a16:creationId xmlns:a16="http://schemas.microsoft.com/office/drawing/2014/main" id="{9AC37690-7CA9-8996-C802-91A3DE33A4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500000">
            <a:off x="6639395" y="1724134"/>
            <a:ext cx="226594" cy="263190"/>
          </a:xfrm>
          <a:prstGeom prst="rect">
            <a:avLst/>
          </a:prstGeom>
        </p:spPr>
      </p:pic>
      <p:pic>
        <p:nvPicPr>
          <p:cNvPr id="13" name="Immagine 12" descr="C:\Users\veronica.masera.dcs4\Downloads\sport.png">
            <a:extLst>
              <a:ext uri="{FF2B5EF4-FFF2-40B4-BE49-F238E27FC236}">
                <a16:creationId xmlns:a16="http://schemas.microsoft.com/office/drawing/2014/main" id="{F860361C-C0AC-360C-E770-502AEEB54A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3840000">
            <a:off x="6619916" y="2510435"/>
            <a:ext cx="234615" cy="271211"/>
          </a:xfrm>
          <a:prstGeom prst="rect">
            <a:avLst/>
          </a:prstGeom>
        </p:spPr>
      </p:pic>
      <p:pic>
        <p:nvPicPr>
          <p:cNvPr id="15" name="Immagine 14" descr="C:\Users\veronica.masera.dcs4\Downloads\crea.png">
            <a:extLst>
              <a:ext uri="{FF2B5EF4-FFF2-40B4-BE49-F238E27FC236}">
                <a16:creationId xmlns:a16="http://schemas.microsoft.com/office/drawing/2014/main" id="{F4C32FAF-A413-F18E-5F0E-4625F4D83B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4440000">
            <a:off x="6634617" y="3526954"/>
            <a:ext cx="234615" cy="247148"/>
          </a:xfrm>
          <a:prstGeom prst="rect">
            <a:avLst/>
          </a:prstGeom>
        </p:spPr>
      </p:pic>
      <p:pic>
        <p:nvPicPr>
          <p:cNvPr id="17" name="Immagine 16" descr="C:\Users\veronica.masera.dcs4\Downloads\famiglia.png">
            <a:extLst>
              <a:ext uri="{FF2B5EF4-FFF2-40B4-BE49-F238E27FC236}">
                <a16:creationId xmlns:a16="http://schemas.microsoft.com/office/drawing/2014/main" id="{A9319674-F4D8-C875-A37B-98EE5EF8E4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080000">
            <a:off x="6612627" y="4155040"/>
            <a:ext cx="214563" cy="254668"/>
          </a:xfrm>
          <a:prstGeom prst="rect">
            <a:avLst/>
          </a:prstGeom>
        </p:spPr>
      </p:pic>
      <p:sp>
        <p:nvSpPr>
          <p:cNvPr id="6" name="Terminatore 5">
            <a:extLst>
              <a:ext uri="{FF2B5EF4-FFF2-40B4-BE49-F238E27FC236}">
                <a16:creationId xmlns:a16="http://schemas.microsoft.com/office/drawing/2014/main" id="{8E3B487B-43B9-5C1B-0E17-91F66E76B1EB}"/>
              </a:ext>
            </a:extLst>
          </p:cNvPr>
          <p:cNvSpPr/>
          <p:nvPr/>
        </p:nvSpPr>
        <p:spPr>
          <a:xfrm>
            <a:off x="868144" y="1713174"/>
            <a:ext cx="4042063" cy="942312"/>
          </a:xfrm>
          <a:prstGeom prst="flowChartTerminator">
            <a:avLst/>
          </a:prstGeom>
          <a:solidFill>
            <a:srgbClr val="9EAD2E"/>
          </a:solidFill>
          <a:ln w="57150">
            <a:solidFill>
              <a:srgbClr val="9EAD2E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>
              <a:lnSpc>
                <a:spcPct val="150000"/>
              </a:lnSpc>
            </a:pPr>
            <a:r>
              <a:rPr lang="it-IT" sz="2000">
                <a:solidFill>
                  <a:schemeClr val="bg1"/>
                </a:solidFill>
                <a:latin typeface="Nunito Bold"/>
              </a:rPr>
              <a:t>10 Turni Settimanali</a:t>
            </a:r>
            <a:endParaRPr lang="it-IT">
              <a:solidFill>
                <a:schemeClr val="bg1"/>
              </a:solidFill>
            </a:endParaRPr>
          </a:p>
          <a:p>
            <a:pPr algn="ctr"/>
            <a:r>
              <a:rPr lang="it-IT" sz="2000">
                <a:solidFill>
                  <a:schemeClr val="bg1"/>
                </a:solidFill>
                <a:latin typeface="Nunito Bold"/>
              </a:rPr>
              <a:t>Dal 29 giugno al 4 settembre</a:t>
            </a:r>
          </a:p>
        </p:txBody>
      </p:sp>
    </p:spTree>
    <p:extLst>
      <p:ext uri="{BB962C8B-B14F-4D97-AF65-F5344CB8AC3E}">
        <p14:creationId xmlns:p14="http://schemas.microsoft.com/office/powerpoint/2010/main" val="1071648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316F2D-A077-BD95-BDFF-D4A19CFD22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335A60D-B541-45DC-69DF-8ED0292F2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06" y="271892"/>
            <a:ext cx="11035552" cy="764372"/>
          </a:xfrm>
        </p:spPr>
        <p:txBody>
          <a:bodyPr>
            <a:normAutofit/>
          </a:bodyPr>
          <a:lstStyle/>
          <a:p>
            <a:pPr algn="ctr"/>
            <a:r>
              <a:rPr lang="it-IT" sz="4000">
                <a:solidFill>
                  <a:srgbClr val="183D56"/>
                </a:solidFill>
                <a:latin typeface="Nunito Bold"/>
              </a:rPr>
              <a:t>I luoghi delle nostre avventure</a:t>
            </a:r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7FE766B1-6C07-2957-85EF-38A0A9E99746}"/>
              </a:ext>
            </a:extLst>
          </p:cNvPr>
          <p:cNvSpPr txBox="1"/>
          <p:nvPr/>
        </p:nvSpPr>
        <p:spPr>
          <a:xfrm>
            <a:off x="635007" y="4405663"/>
            <a:ext cx="2848385" cy="19061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it-IT" sz="2400" b="1">
                <a:solidFill>
                  <a:srgbClr val="E84237"/>
                </a:solidFill>
                <a:latin typeface="Nunito Bold"/>
              </a:rPr>
              <a:t>Canale</a:t>
            </a:r>
            <a:endParaRPr lang="en-US" sz="2400" b="1">
              <a:solidFill>
                <a:srgbClr val="E84237"/>
              </a:solidFill>
              <a:latin typeface="Nunito Bold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it-IT">
                <a:latin typeface="nunito regular"/>
              </a:rPr>
              <a:t>La base </a:t>
            </a:r>
            <a:r>
              <a:rPr lang="it-IT" err="1">
                <a:latin typeface="nunito regular"/>
              </a:rPr>
              <a:t>operativa</a:t>
            </a:r>
            <a:r>
              <a:rPr lang="it-IT">
                <a:latin typeface="nunito regular"/>
              </a:rPr>
              <a:t> e il </a:t>
            </a:r>
            <a:r>
              <a:rPr lang="it-IT" err="1">
                <a:latin typeface="nunito regular"/>
              </a:rPr>
              <a:t>parco</a:t>
            </a:r>
            <a:r>
              <a:rPr lang="it-IT">
                <a:latin typeface="nunito regular"/>
              </a:rPr>
              <a:t> </a:t>
            </a:r>
            <a:r>
              <a:rPr lang="it-IT" err="1">
                <a:latin typeface="nunito regular"/>
              </a:rPr>
              <a:t>giochi</a:t>
            </a:r>
            <a:endParaRPr lang="en-US" err="1">
              <a:latin typeface="nunito regular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it-IT" sz="1600">
                <a:latin typeface="nunito regular"/>
              </a:rPr>
              <a:t>Casa Sociale Fraz. Canale di </a:t>
            </a:r>
            <a:r>
              <a:rPr lang="it-IT" sz="1600" err="1">
                <a:latin typeface="nunito regular"/>
              </a:rPr>
              <a:t>Pergine</a:t>
            </a:r>
            <a:r>
              <a:rPr lang="it-IT" sz="1600">
                <a:latin typeface="nunito regular"/>
              </a:rPr>
              <a:t> – Via delle </a:t>
            </a:r>
            <a:r>
              <a:rPr lang="it-IT" sz="1600" err="1">
                <a:latin typeface="nunito regular"/>
              </a:rPr>
              <a:t>Nazioni</a:t>
            </a:r>
            <a:r>
              <a:rPr lang="it-IT" sz="1600">
                <a:latin typeface="nunito regular"/>
              </a:rPr>
              <a:t> Unite.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5D250EBA-454B-C0BA-E14D-CC5CD5BBB6AE}"/>
              </a:ext>
            </a:extLst>
          </p:cNvPr>
          <p:cNvSpPr txBox="1"/>
          <p:nvPr/>
        </p:nvSpPr>
        <p:spPr>
          <a:xfrm>
            <a:off x="4456989" y="3878639"/>
            <a:ext cx="3127487" cy="19513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ts val="1000"/>
              </a:spcBef>
            </a:pPr>
            <a:endParaRPr lang="it-IT" sz="2800">
              <a:latin typeface="Tinos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it-IT" sz="2400" b="1">
                <a:solidFill>
                  <a:srgbClr val="9EAD2E"/>
                </a:solidFill>
                <a:latin typeface="Nunito Bold"/>
              </a:rPr>
              <a:t>Maso </a:t>
            </a:r>
            <a:r>
              <a:rPr lang="it-IT" sz="2400" b="1" err="1">
                <a:solidFill>
                  <a:srgbClr val="9EAD2E"/>
                </a:solidFill>
                <a:latin typeface="Nunito Bold"/>
              </a:rPr>
              <a:t>Assizzi</a:t>
            </a:r>
            <a:endParaRPr lang="en-US" sz="2400" b="1" err="1">
              <a:solidFill>
                <a:srgbClr val="9EAD2E"/>
              </a:solidFill>
              <a:latin typeface="Nunito Bold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it-IT">
                <a:latin typeface="nunito regular"/>
              </a:rPr>
              <a:t>Immersione nella natura </a:t>
            </a:r>
            <a:endParaRPr lang="en-US">
              <a:latin typeface="nunito regular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it-IT" sz="1600">
                <a:latin typeface="nunito regular"/>
              </a:rPr>
              <a:t>Fraz. </a:t>
            </a:r>
            <a:r>
              <a:rPr lang="it-IT" sz="1600" err="1">
                <a:latin typeface="nunito regular"/>
              </a:rPr>
              <a:t>Assizzi</a:t>
            </a:r>
            <a:r>
              <a:rPr lang="it-IT" sz="1600">
                <a:latin typeface="nunito regular"/>
              </a:rPr>
              <a:t> di Pergine – Via per Vignola n. 32.</a:t>
            </a:r>
            <a:endParaRPr lang="en-US" sz="1600">
              <a:latin typeface="Aptos" panose="020B0004020202020204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0FBA47E-E1B4-0B52-F164-2647DA0F11D5}"/>
              </a:ext>
            </a:extLst>
          </p:cNvPr>
          <p:cNvSpPr txBox="1"/>
          <p:nvPr/>
        </p:nvSpPr>
        <p:spPr>
          <a:xfrm>
            <a:off x="8553438" y="4407903"/>
            <a:ext cx="3407760" cy="15081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it-IT" sz="2400" b="1">
                <a:solidFill>
                  <a:srgbClr val="14A6A6"/>
                </a:solidFill>
                <a:latin typeface="Nunito Bold"/>
              </a:rPr>
              <a:t>Lago di San Cristoforo 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it-IT">
                <a:latin typeface="nunito regular"/>
              </a:rPr>
              <a:t>Acqua, relax e giochi 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it-IT" sz="1600">
                <a:latin typeface="nunito regular"/>
              </a:rPr>
              <a:t>Lago di Caldonazzo </a:t>
            </a:r>
            <a:endParaRPr lang="it-IT" sz="1600">
              <a:latin typeface="Aptos" panose="020B0004020202020204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it-IT" sz="1600" err="1">
                <a:latin typeface="nunito regular"/>
              </a:rPr>
              <a:t>Loc</a:t>
            </a:r>
            <a:r>
              <a:rPr lang="it-IT" sz="1600">
                <a:latin typeface="nunito regular"/>
              </a:rPr>
              <a:t>. San Cristoforo – </a:t>
            </a:r>
            <a:r>
              <a:rPr lang="it-IT" sz="1600" b="1">
                <a:latin typeface="nunito regular"/>
              </a:rPr>
              <a:t>Darsena</a:t>
            </a:r>
            <a:r>
              <a:rPr lang="it-IT" sz="1600">
                <a:latin typeface="nunito regular"/>
              </a:rPr>
              <a:t>.</a:t>
            </a:r>
            <a:endParaRPr lang="it-IT" sz="1600"/>
          </a:p>
        </p:txBody>
      </p:sp>
      <p:pic>
        <p:nvPicPr>
          <p:cNvPr id="4" name="Immagine 3" descr="Immagine che contiene albero, esterni, erba, parco&#10;&#10;Descrizione generata automaticamente">
            <a:extLst>
              <a:ext uri="{FF2B5EF4-FFF2-40B4-BE49-F238E27FC236}">
                <a16:creationId xmlns:a16="http://schemas.microsoft.com/office/drawing/2014/main" id="{EC394174-644F-B750-17A2-4BA5ADFF25A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729" t="2649" r="3051" b="3311"/>
          <a:stretch>
            <a:fillRect/>
          </a:stretch>
        </p:blipFill>
        <p:spPr>
          <a:xfrm>
            <a:off x="8553396" y="1171615"/>
            <a:ext cx="2831297" cy="2922221"/>
          </a:xfrm>
          <a:prstGeom prst="rect">
            <a:avLst/>
          </a:prstGeom>
        </p:spPr>
      </p:pic>
      <p:pic>
        <p:nvPicPr>
          <p:cNvPr id="6" name="Immagine 5" descr="Immagine che contiene aria aperta, albero, erba, cielo&#10;&#10;Il contenuto generato dall&amp;#39;IA potrebbe non essere corretto.">
            <a:extLst>
              <a:ext uri="{FF2B5EF4-FFF2-40B4-BE49-F238E27FC236}">
                <a16:creationId xmlns:a16="http://schemas.microsoft.com/office/drawing/2014/main" id="{04569CE4-5395-6137-BFF6-DB401FDE0F1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2367" b="17044"/>
          <a:stretch>
            <a:fillRect/>
          </a:stretch>
        </p:blipFill>
        <p:spPr>
          <a:xfrm>
            <a:off x="4535378" y="1166957"/>
            <a:ext cx="2834017" cy="2924066"/>
          </a:xfrm>
          <a:prstGeom prst="rect">
            <a:avLst/>
          </a:prstGeom>
        </p:spPr>
      </p:pic>
      <p:pic>
        <p:nvPicPr>
          <p:cNvPr id="9" name="Immagine 8" descr="Immagine che contiene aria aperta, parco giochi, albero, Attrezzatura per giochi all&amp;#39;aperto&#10;&#10;Il contenuto generato dall&amp;#39;IA potrebbe non essere corretto.">
            <a:extLst>
              <a:ext uri="{FF2B5EF4-FFF2-40B4-BE49-F238E27FC236}">
                <a16:creationId xmlns:a16="http://schemas.microsoft.com/office/drawing/2014/main" id="{BE0E66C1-6743-7741-8145-07B59FAD407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9871" r="30748" b="24665"/>
          <a:stretch>
            <a:fillRect/>
          </a:stretch>
        </p:blipFill>
        <p:spPr>
          <a:xfrm>
            <a:off x="633938" y="1171615"/>
            <a:ext cx="2836207" cy="292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073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A9FA751-ED6A-8AE3-21CE-6D1F7B2C7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0430" y="263961"/>
            <a:ext cx="7770313" cy="1325563"/>
          </a:xfrm>
        </p:spPr>
        <p:txBody>
          <a:bodyPr>
            <a:normAutofit/>
          </a:bodyPr>
          <a:lstStyle/>
          <a:p>
            <a:r>
              <a:rPr lang="it-IT" sz="4800">
                <a:solidFill>
                  <a:srgbClr val="183D56"/>
                </a:solidFill>
                <a:latin typeface="Nunito Bold"/>
              </a:rPr>
              <a:t>Il Programma Settimanale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C586AED-A5C4-09FD-F3A2-D632E60BD5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758" y="1963163"/>
            <a:ext cx="11988153" cy="308382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it-IT" sz="3200"/>
          </a:p>
          <a:p>
            <a:pPr marL="0" indent="0">
              <a:buNone/>
            </a:pPr>
            <a:endParaRPr lang="it-IT" sz="3200"/>
          </a:p>
          <a:p>
            <a:pPr marL="0" indent="0">
              <a:buNone/>
            </a:pPr>
            <a:endParaRPr lang="it-IT" sz="3200"/>
          </a:p>
        </p:txBody>
      </p:sp>
      <p:pic>
        <p:nvPicPr>
          <p:cNvPr id="7" name="Immagine 6" descr="Immagine che contiene schermata, Policromia, Elementi grafici, arte&#10;&#10;Il contenuto generato dall&amp;#39;IA potrebbe non essere corretto.">
            <a:extLst>
              <a:ext uri="{FF2B5EF4-FFF2-40B4-BE49-F238E27FC236}">
                <a16:creationId xmlns:a16="http://schemas.microsoft.com/office/drawing/2014/main" id="{1D404915-E8D5-8749-B249-8E6DC0E735C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171" t="13033" r="24" b="49206"/>
          <a:stretch>
            <a:fillRect/>
          </a:stretch>
        </p:blipFill>
        <p:spPr>
          <a:xfrm>
            <a:off x="-5064" y="6201596"/>
            <a:ext cx="12194090" cy="654526"/>
          </a:xfrm>
          <a:prstGeom prst="rect">
            <a:avLst/>
          </a:prstGeom>
        </p:spPr>
      </p:pic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3CB5EAB7-9588-518C-5401-F64CFB43B566}"/>
              </a:ext>
            </a:extLst>
          </p:cNvPr>
          <p:cNvSpPr/>
          <p:nvPr/>
        </p:nvSpPr>
        <p:spPr>
          <a:xfrm>
            <a:off x="326493" y="1821771"/>
            <a:ext cx="2102428" cy="3405126"/>
          </a:xfrm>
          <a:prstGeom prst="roundRect">
            <a:avLst/>
          </a:prstGeom>
          <a:solidFill>
            <a:srgbClr val="FEF9F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2400">
                <a:solidFill>
                  <a:srgbClr val="E84237"/>
                </a:solidFill>
                <a:latin typeface="Nunito Bold"/>
              </a:rPr>
              <a:t>Lunedì</a:t>
            </a:r>
            <a:endParaRPr lang="it-IT" sz="2400">
              <a:solidFill>
                <a:srgbClr val="000000"/>
              </a:solidFill>
              <a:latin typeface="Nunito Bold"/>
            </a:endParaRPr>
          </a:p>
          <a:p>
            <a:pPr algn="ctr"/>
            <a:endParaRPr lang="it-IT" sz="2400">
              <a:solidFill>
                <a:schemeClr val="tx1"/>
              </a:solidFill>
              <a:latin typeface="nunito regular"/>
              <a:cs typeface="Segoe UI"/>
            </a:endParaRPr>
          </a:p>
          <a:p>
            <a:pPr algn="ctr"/>
            <a:endParaRPr lang="it-IT" sz="2400">
              <a:solidFill>
                <a:schemeClr val="tx1"/>
              </a:solidFill>
              <a:latin typeface="nunito regular"/>
              <a:cs typeface="Segoe UI"/>
            </a:endParaRPr>
          </a:p>
          <a:p>
            <a:pPr algn="ctr"/>
            <a:endParaRPr lang="it-IT" sz="2400">
              <a:solidFill>
                <a:schemeClr val="tx1"/>
              </a:solidFill>
              <a:latin typeface="nunito regular"/>
              <a:cs typeface="Segoe UI"/>
            </a:endParaRPr>
          </a:p>
          <a:p>
            <a:pPr algn="ctr"/>
            <a:r>
              <a:rPr lang="it-IT" sz="2400">
                <a:solidFill>
                  <a:schemeClr val="tx1"/>
                </a:solidFill>
                <a:latin typeface="nunito regular"/>
                <a:cs typeface="Segoe UI"/>
              </a:rPr>
              <a:t>Accoglienza giochi di conoscenza</a:t>
            </a:r>
          </a:p>
          <a:p>
            <a:pPr algn="ctr"/>
            <a:endParaRPr lang="it-IT" sz="900">
              <a:solidFill>
                <a:schemeClr val="tx1"/>
              </a:solidFill>
              <a:latin typeface="nunito regular"/>
              <a:cs typeface="Segoe UI"/>
            </a:endParaRPr>
          </a:p>
          <a:p>
            <a:pPr algn="ctr"/>
            <a:r>
              <a:rPr lang="it-IT" sz="2000">
                <a:solidFill>
                  <a:srgbClr val="E84237"/>
                </a:solidFill>
                <a:latin typeface="Nunito Bold"/>
              </a:rPr>
              <a:t>Canale</a:t>
            </a:r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CEDBA8E9-5DF2-E4C8-F1C8-8568721093DF}"/>
              </a:ext>
            </a:extLst>
          </p:cNvPr>
          <p:cNvSpPr/>
          <p:nvPr/>
        </p:nvSpPr>
        <p:spPr>
          <a:xfrm>
            <a:off x="2658955" y="1821771"/>
            <a:ext cx="2102428" cy="3405126"/>
          </a:xfrm>
          <a:prstGeom prst="roundRect">
            <a:avLst/>
          </a:prstGeom>
          <a:solidFill>
            <a:srgbClr val="FEF9F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2400">
                <a:solidFill>
                  <a:srgbClr val="E84237"/>
                </a:solidFill>
                <a:latin typeface="Nunito Bold"/>
              </a:rPr>
              <a:t>Martedì</a:t>
            </a:r>
            <a:endParaRPr lang="it-IT" sz="2400">
              <a:solidFill>
                <a:srgbClr val="000000"/>
              </a:solidFill>
              <a:latin typeface="Aptos" panose="020B0004020202020204"/>
            </a:endParaRPr>
          </a:p>
          <a:p>
            <a:pPr algn="ctr"/>
            <a:endParaRPr lang="it-IT" sz="2400">
              <a:solidFill>
                <a:schemeClr val="tx1"/>
              </a:solidFill>
              <a:latin typeface="Aptos" panose="020B0004020202020204"/>
              <a:cs typeface="Segoe UI"/>
            </a:endParaRPr>
          </a:p>
          <a:p>
            <a:pPr algn="ctr"/>
            <a:endParaRPr lang="it-IT" sz="2400">
              <a:solidFill>
                <a:schemeClr val="tx1"/>
              </a:solidFill>
              <a:latin typeface="Segoe UI"/>
              <a:cs typeface="Segoe UI"/>
            </a:endParaRPr>
          </a:p>
          <a:p>
            <a:pPr algn="ctr"/>
            <a:endParaRPr lang="it-IT" sz="2400">
              <a:solidFill>
                <a:schemeClr val="tx1"/>
              </a:solidFill>
              <a:latin typeface="Segoe UI"/>
              <a:cs typeface="Segoe UI"/>
            </a:endParaRPr>
          </a:p>
          <a:p>
            <a:pPr algn="ctr"/>
            <a:r>
              <a:rPr lang="it-IT" sz="2400">
                <a:solidFill>
                  <a:schemeClr val="tx1"/>
                </a:solidFill>
                <a:latin typeface="nunito regular"/>
                <a:cs typeface="Segoe UI"/>
              </a:rPr>
              <a:t>Laboratori e musica</a:t>
            </a:r>
          </a:p>
          <a:p>
            <a:pPr algn="ctr"/>
            <a:endParaRPr lang="it-IT" sz="2400">
              <a:solidFill>
                <a:schemeClr val="tx1"/>
              </a:solidFill>
              <a:latin typeface="nunito regular"/>
              <a:cs typeface="Segoe UI"/>
            </a:endParaRPr>
          </a:p>
          <a:p>
            <a:pPr algn="ctr"/>
            <a:endParaRPr lang="it-IT" sz="800">
              <a:solidFill>
                <a:schemeClr val="tx1"/>
              </a:solidFill>
              <a:latin typeface="nunito regular"/>
              <a:cs typeface="Segoe UI"/>
            </a:endParaRPr>
          </a:p>
          <a:p>
            <a:pPr algn="ctr"/>
            <a:r>
              <a:rPr lang="it-IT" sz="2000">
                <a:solidFill>
                  <a:srgbClr val="E84237"/>
                </a:solidFill>
                <a:latin typeface="Nunito Bold"/>
              </a:rPr>
              <a:t>Canale</a:t>
            </a:r>
            <a:r>
              <a:rPr lang="it-IT" sz="2400">
                <a:solidFill>
                  <a:srgbClr val="E84237"/>
                </a:solidFill>
                <a:latin typeface="Nunito Bold"/>
              </a:rPr>
              <a:t> </a:t>
            </a:r>
          </a:p>
        </p:txBody>
      </p:sp>
      <p:pic>
        <p:nvPicPr>
          <p:cNvPr id="14" name="Elemento grafico 13" descr="Parco giochi contorno">
            <a:extLst>
              <a:ext uri="{FF2B5EF4-FFF2-40B4-BE49-F238E27FC236}">
                <a16:creationId xmlns:a16="http://schemas.microsoft.com/office/drawing/2014/main" id="{F2B5363F-2D4C-7C00-C583-1DF1024E2D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12796" y="2400751"/>
            <a:ext cx="783772" cy="762001"/>
          </a:xfrm>
          <a:prstGeom prst="rect">
            <a:avLst/>
          </a:prstGeom>
        </p:spPr>
      </p:pic>
      <p:sp>
        <p:nvSpPr>
          <p:cNvPr id="18" name="Rettangolo con angoli arrotondati 17">
            <a:extLst>
              <a:ext uri="{FF2B5EF4-FFF2-40B4-BE49-F238E27FC236}">
                <a16:creationId xmlns:a16="http://schemas.microsoft.com/office/drawing/2014/main" id="{2725BA3D-5453-8F23-1E31-1A329E9CCD0D}"/>
              </a:ext>
            </a:extLst>
          </p:cNvPr>
          <p:cNvSpPr/>
          <p:nvPr/>
        </p:nvSpPr>
        <p:spPr>
          <a:xfrm>
            <a:off x="5047176" y="1821771"/>
            <a:ext cx="2102428" cy="3405126"/>
          </a:xfrm>
          <a:prstGeom prst="roundRect">
            <a:avLst/>
          </a:prstGeom>
          <a:solidFill>
            <a:srgbClr val="FEF9F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2400">
                <a:solidFill>
                  <a:srgbClr val="9EAD2E"/>
                </a:solidFill>
                <a:latin typeface="Nunito Bold"/>
              </a:rPr>
              <a:t>Mercoledì</a:t>
            </a:r>
          </a:p>
          <a:p>
            <a:pPr algn="ctr"/>
            <a:endParaRPr lang="it-IT" sz="2400">
              <a:solidFill>
                <a:schemeClr val="tx1"/>
              </a:solidFill>
              <a:latin typeface="Aptos" panose="020B0004020202020204"/>
              <a:cs typeface="Segoe UI"/>
            </a:endParaRPr>
          </a:p>
          <a:p>
            <a:pPr algn="ctr"/>
            <a:endParaRPr lang="it-IT" sz="2400">
              <a:solidFill>
                <a:schemeClr val="tx1"/>
              </a:solidFill>
              <a:latin typeface="Segoe UI"/>
              <a:cs typeface="Segoe UI"/>
            </a:endParaRPr>
          </a:p>
          <a:p>
            <a:pPr algn="ctr"/>
            <a:endParaRPr lang="it-IT" sz="2400">
              <a:solidFill>
                <a:schemeClr val="tx1"/>
              </a:solidFill>
              <a:latin typeface="Segoe UI"/>
              <a:cs typeface="Segoe UI"/>
            </a:endParaRPr>
          </a:p>
          <a:p>
            <a:pPr algn="ctr"/>
            <a:r>
              <a:rPr lang="it-IT" sz="2400">
                <a:solidFill>
                  <a:schemeClr val="tx1"/>
                </a:solidFill>
                <a:latin typeface="nunito regular"/>
                <a:ea typeface="+mn-lt"/>
                <a:cs typeface="+mn-lt"/>
              </a:rPr>
              <a:t>Giochi nell'orto, natura</a:t>
            </a:r>
          </a:p>
          <a:p>
            <a:pPr algn="ctr"/>
            <a:endParaRPr lang="it-IT" sz="1000">
              <a:solidFill>
                <a:schemeClr val="tx1"/>
              </a:solidFill>
              <a:latin typeface="nunito regular"/>
            </a:endParaRPr>
          </a:p>
          <a:p>
            <a:pPr algn="ctr"/>
            <a:r>
              <a:rPr lang="it-IT" sz="2000">
                <a:solidFill>
                  <a:srgbClr val="9EAD2E"/>
                </a:solidFill>
                <a:latin typeface="Nunito Bold"/>
              </a:rPr>
              <a:t>Fraz. </a:t>
            </a:r>
            <a:r>
              <a:rPr lang="it-IT" sz="2000" err="1">
                <a:solidFill>
                  <a:srgbClr val="9EAD2E"/>
                </a:solidFill>
                <a:latin typeface="Nunito Bold"/>
              </a:rPr>
              <a:t>Assizzi</a:t>
            </a:r>
            <a:r>
              <a:rPr lang="it-IT" sz="2000">
                <a:solidFill>
                  <a:srgbClr val="9EAD2E"/>
                </a:solidFill>
                <a:latin typeface="Nunito Bold"/>
              </a:rPr>
              <a:t> </a:t>
            </a:r>
          </a:p>
        </p:txBody>
      </p:sp>
      <p:pic>
        <p:nvPicPr>
          <p:cNvPr id="20" name="Elemento grafico 19" descr="Pianta contorno">
            <a:extLst>
              <a:ext uri="{FF2B5EF4-FFF2-40B4-BE49-F238E27FC236}">
                <a16:creationId xmlns:a16="http://schemas.microsoft.com/office/drawing/2014/main" id="{BEB89D13-E0FB-0EC7-E62C-3EC409AF9A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08364" y="2420345"/>
            <a:ext cx="772886" cy="718456"/>
          </a:xfrm>
          <a:prstGeom prst="rect">
            <a:avLst/>
          </a:prstGeom>
        </p:spPr>
      </p:pic>
      <p:sp>
        <p:nvSpPr>
          <p:cNvPr id="27" name="Rettangolo con angoli arrotondati 26">
            <a:extLst>
              <a:ext uri="{FF2B5EF4-FFF2-40B4-BE49-F238E27FC236}">
                <a16:creationId xmlns:a16="http://schemas.microsoft.com/office/drawing/2014/main" id="{593F96DD-7206-E2FF-620E-4A8280FB296C}"/>
              </a:ext>
            </a:extLst>
          </p:cNvPr>
          <p:cNvSpPr/>
          <p:nvPr/>
        </p:nvSpPr>
        <p:spPr>
          <a:xfrm>
            <a:off x="7379639" y="1821771"/>
            <a:ext cx="2102428" cy="3405126"/>
          </a:xfrm>
          <a:prstGeom prst="roundRect">
            <a:avLst/>
          </a:prstGeom>
          <a:solidFill>
            <a:srgbClr val="FEF9F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2400">
                <a:solidFill>
                  <a:srgbClr val="E84237"/>
                </a:solidFill>
                <a:latin typeface="Nunito Bold"/>
              </a:rPr>
              <a:t>Giovedì</a:t>
            </a:r>
            <a:endParaRPr lang="it-IT" sz="2400">
              <a:solidFill>
                <a:srgbClr val="000000"/>
              </a:solidFill>
              <a:latin typeface="Nunito Bold"/>
            </a:endParaRPr>
          </a:p>
          <a:p>
            <a:pPr algn="ctr"/>
            <a:endParaRPr lang="it-IT" sz="2400">
              <a:solidFill>
                <a:schemeClr val="tx1"/>
              </a:solidFill>
              <a:latin typeface="nunito regular"/>
              <a:cs typeface="Segoe UI"/>
            </a:endParaRPr>
          </a:p>
          <a:p>
            <a:pPr algn="ctr"/>
            <a:endParaRPr lang="it-IT" sz="2400">
              <a:solidFill>
                <a:schemeClr val="tx1"/>
              </a:solidFill>
              <a:latin typeface="nunito regular"/>
              <a:cs typeface="Segoe UI"/>
            </a:endParaRPr>
          </a:p>
          <a:p>
            <a:pPr algn="ctr"/>
            <a:endParaRPr lang="it-IT" sz="2400">
              <a:solidFill>
                <a:schemeClr val="tx1"/>
              </a:solidFill>
              <a:latin typeface="nunito regular"/>
              <a:cs typeface="Segoe UI"/>
            </a:endParaRPr>
          </a:p>
          <a:p>
            <a:pPr algn="ctr"/>
            <a:r>
              <a:rPr lang="it-IT" sz="2400">
                <a:solidFill>
                  <a:schemeClr val="tx1"/>
                </a:solidFill>
                <a:latin typeface="nunito regular"/>
                <a:ea typeface="+mn-lt"/>
                <a:cs typeface="+mn-lt"/>
              </a:rPr>
              <a:t>Gita sul territorio, pic-nic</a:t>
            </a:r>
            <a:endParaRPr lang="it-IT" sz="2400">
              <a:solidFill>
                <a:schemeClr val="tx1"/>
              </a:solidFill>
              <a:latin typeface="nunito regular"/>
            </a:endParaRPr>
          </a:p>
          <a:p>
            <a:pPr algn="ctr"/>
            <a:endParaRPr lang="it-IT" sz="900">
              <a:solidFill>
                <a:schemeClr val="tx1"/>
              </a:solidFill>
              <a:latin typeface="nunito regular"/>
              <a:cs typeface="Segoe UI"/>
            </a:endParaRPr>
          </a:p>
          <a:p>
            <a:pPr algn="ctr"/>
            <a:r>
              <a:rPr lang="it-IT" sz="2000">
                <a:solidFill>
                  <a:srgbClr val="E84237"/>
                </a:solidFill>
                <a:latin typeface="Nunito Bold"/>
              </a:rPr>
              <a:t>Canale</a:t>
            </a:r>
          </a:p>
        </p:txBody>
      </p:sp>
      <p:sp>
        <p:nvSpPr>
          <p:cNvPr id="29" name="Rettangolo con angoli arrotondati 28">
            <a:extLst>
              <a:ext uri="{FF2B5EF4-FFF2-40B4-BE49-F238E27FC236}">
                <a16:creationId xmlns:a16="http://schemas.microsoft.com/office/drawing/2014/main" id="{89608E75-2DCA-73A0-BB87-33DB79EBE1C2}"/>
              </a:ext>
            </a:extLst>
          </p:cNvPr>
          <p:cNvSpPr/>
          <p:nvPr/>
        </p:nvSpPr>
        <p:spPr>
          <a:xfrm>
            <a:off x="9702809" y="1821771"/>
            <a:ext cx="2102428" cy="3405126"/>
          </a:xfrm>
          <a:prstGeom prst="roundRect">
            <a:avLst/>
          </a:prstGeom>
          <a:solidFill>
            <a:srgbClr val="FEF9F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2400">
                <a:solidFill>
                  <a:srgbClr val="14A6A6"/>
                </a:solidFill>
                <a:latin typeface="Nunito Bold"/>
              </a:rPr>
              <a:t>Venerdì</a:t>
            </a:r>
          </a:p>
          <a:p>
            <a:pPr algn="ctr"/>
            <a:endParaRPr lang="it-IT" sz="2400">
              <a:solidFill>
                <a:schemeClr val="tx1"/>
              </a:solidFill>
              <a:latin typeface="nunito regular"/>
              <a:cs typeface="Segoe UI"/>
            </a:endParaRPr>
          </a:p>
          <a:p>
            <a:pPr algn="ctr"/>
            <a:endParaRPr lang="it-IT" sz="2400">
              <a:solidFill>
                <a:schemeClr val="tx1"/>
              </a:solidFill>
              <a:latin typeface="nunito regular"/>
              <a:cs typeface="Segoe UI"/>
            </a:endParaRPr>
          </a:p>
          <a:p>
            <a:pPr algn="ctr"/>
            <a:endParaRPr lang="it-IT" sz="2400">
              <a:solidFill>
                <a:schemeClr val="tx1"/>
              </a:solidFill>
              <a:latin typeface="nunito regular"/>
              <a:cs typeface="Segoe UI"/>
            </a:endParaRPr>
          </a:p>
          <a:p>
            <a:pPr algn="ctr"/>
            <a:r>
              <a:rPr lang="it-IT" sz="2400">
                <a:solidFill>
                  <a:schemeClr val="tx1"/>
                </a:solidFill>
                <a:latin typeface="nunito regular"/>
                <a:ea typeface="+mn-lt"/>
                <a:cs typeface="+mn-lt"/>
              </a:rPr>
              <a:t>Gioco libero, lago relax</a:t>
            </a:r>
          </a:p>
          <a:p>
            <a:pPr algn="ctr"/>
            <a:endParaRPr lang="it-IT" sz="900">
              <a:solidFill>
                <a:schemeClr val="tx1"/>
              </a:solidFill>
              <a:latin typeface="nunito regular"/>
              <a:cs typeface="Segoe UI"/>
            </a:endParaRPr>
          </a:p>
          <a:p>
            <a:pPr algn="ctr"/>
            <a:endParaRPr lang="it-IT" sz="2400">
              <a:solidFill>
                <a:schemeClr val="tx1"/>
              </a:solidFill>
              <a:latin typeface="nunito regular"/>
              <a:cs typeface="Segoe UI"/>
            </a:endParaRPr>
          </a:p>
          <a:p>
            <a:pPr algn="ctr"/>
            <a:r>
              <a:rPr lang="it-IT" sz="2000">
                <a:solidFill>
                  <a:srgbClr val="14A6A6"/>
                </a:solidFill>
                <a:latin typeface="Nunito Bold"/>
              </a:rPr>
              <a:t>San Cristoforo</a:t>
            </a:r>
          </a:p>
        </p:txBody>
      </p:sp>
      <p:pic>
        <p:nvPicPr>
          <p:cNvPr id="22" name="Elemento grafico 21" descr="Maschera da snorkeling contorno">
            <a:extLst>
              <a:ext uri="{FF2B5EF4-FFF2-40B4-BE49-F238E27FC236}">
                <a16:creationId xmlns:a16="http://schemas.microsoft.com/office/drawing/2014/main" id="{992CD6F6-9515-8F3B-4CC7-9E20359B11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374883" y="2446631"/>
            <a:ext cx="751114" cy="696686"/>
          </a:xfrm>
          <a:prstGeom prst="rect">
            <a:avLst/>
          </a:prstGeom>
        </p:spPr>
      </p:pic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82221E22-C713-9DEA-DD08-AEC1E2BCFAF3}"/>
              </a:ext>
            </a:extLst>
          </p:cNvPr>
          <p:cNvSpPr txBox="1"/>
          <p:nvPr/>
        </p:nvSpPr>
        <p:spPr>
          <a:xfrm>
            <a:off x="325244" y="5492223"/>
            <a:ext cx="9153292" cy="6155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1600">
                <a:solidFill>
                  <a:srgbClr val="183D56"/>
                </a:solidFill>
                <a:latin typeface="nunito regular"/>
                <a:ea typeface="+mj-ea"/>
                <a:cs typeface="+mj-cs"/>
              </a:rPr>
              <a:t>*In caso di maltempo l'attività si mantiene a Canale o in strutture coperte.​</a:t>
            </a:r>
          </a:p>
          <a:p>
            <a:pPr algn="ctr"/>
            <a:endParaRPr lang="it-IT"/>
          </a:p>
        </p:txBody>
      </p:sp>
      <p:pic>
        <p:nvPicPr>
          <p:cNvPr id="31" name="Elemento grafico 30" descr="Parco giochi contorno">
            <a:extLst>
              <a:ext uri="{FF2B5EF4-FFF2-40B4-BE49-F238E27FC236}">
                <a16:creationId xmlns:a16="http://schemas.microsoft.com/office/drawing/2014/main" id="{189351ED-0BE0-368D-F53D-818406C5F5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0332" y="2382165"/>
            <a:ext cx="783772" cy="762001"/>
          </a:xfrm>
          <a:prstGeom prst="rect">
            <a:avLst/>
          </a:prstGeom>
        </p:spPr>
      </p:pic>
      <p:pic>
        <p:nvPicPr>
          <p:cNvPr id="32" name="Elemento grafico 31" descr="Parco giochi contorno">
            <a:extLst>
              <a:ext uri="{FF2B5EF4-FFF2-40B4-BE49-F238E27FC236}">
                <a16:creationId xmlns:a16="http://schemas.microsoft.com/office/drawing/2014/main" id="{9FB37CCF-FA76-3A98-972F-9D2B1D099A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33478" y="2382165"/>
            <a:ext cx="783772" cy="76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979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E7FEBA-B1EA-074F-E0AD-26FA55ECD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-498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it-IT" sz="5400">
                <a:solidFill>
                  <a:srgbClr val="183D56"/>
                </a:solidFill>
                <a:latin typeface="Nunito Bold"/>
              </a:rPr>
              <a:t>La Giornata Tipo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797A4100-9072-3CCA-D46D-2B17DF0F72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744686" y="1592626"/>
            <a:ext cx="5183188" cy="823912"/>
          </a:xfrm>
        </p:spPr>
        <p:txBody>
          <a:bodyPr vert="horz" lIns="91440" tIns="45720" rIns="91440" bIns="45720" rtlCol="0" anchor="b">
            <a:noAutofit/>
          </a:bodyPr>
          <a:lstStyle/>
          <a:p>
            <a:endParaRPr lang="it-IT" sz="2800" b="0"/>
          </a:p>
          <a:p>
            <a:r>
              <a:rPr lang="it-IT" sz="3600" b="0">
                <a:latin typeface="Nunito Bold"/>
              </a:rPr>
              <a:t>Anticipo* </a:t>
            </a:r>
            <a:endParaRPr lang="it-IT" sz="3600">
              <a:latin typeface="Nunito Bold"/>
            </a:endParaRPr>
          </a:p>
          <a:p>
            <a:r>
              <a:rPr lang="it-IT" b="0">
                <a:latin typeface="nunito regular"/>
              </a:rPr>
              <a:t>Accoglienza flessibile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ADC0AF87-B7A0-7C8D-A726-B21FC0E05D35}"/>
              </a:ext>
            </a:extLst>
          </p:cNvPr>
          <p:cNvSpPr txBox="1"/>
          <p:nvPr/>
        </p:nvSpPr>
        <p:spPr>
          <a:xfrm>
            <a:off x="840921" y="2743200"/>
            <a:ext cx="7826826" cy="123367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rtl="0"/>
            <a:r>
              <a:rPr lang="it-IT" sz="700">
                <a:latin typeface="Aptos"/>
                <a:ea typeface="Segoe UI"/>
                <a:cs typeface="Segoe UI"/>
              </a:rPr>
              <a:t>​</a:t>
            </a:r>
          </a:p>
          <a:p>
            <a:endParaRPr lang="it-IT" sz="700">
              <a:latin typeface="Aptos"/>
              <a:ea typeface="Segoe UI"/>
              <a:cs typeface="Segoe UI"/>
            </a:endParaRPr>
          </a:p>
          <a:p>
            <a:endParaRPr lang="it-IT" sz="700">
              <a:latin typeface="Aptos"/>
              <a:ea typeface="Segoe UI"/>
              <a:cs typeface="Segoe UI"/>
            </a:endParaRPr>
          </a:p>
          <a:p>
            <a:endParaRPr lang="it-IT" sz="700">
              <a:latin typeface="Aptos"/>
              <a:ea typeface="Segoe UI"/>
              <a:cs typeface="Segoe UI"/>
            </a:endParaRPr>
          </a:p>
          <a:p>
            <a:endParaRPr lang="it-IT" sz="700">
              <a:latin typeface="Aptos"/>
              <a:ea typeface="Segoe UI"/>
              <a:cs typeface="Segoe UI"/>
            </a:endParaRPr>
          </a:p>
          <a:p>
            <a:endParaRPr lang="it-IT" sz="700">
              <a:latin typeface="Aptos"/>
              <a:cs typeface="Segoe UI"/>
            </a:endParaRPr>
          </a:p>
          <a:p>
            <a:endParaRPr lang="it-IT" sz="700">
              <a:latin typeface="Aptos"/>
              <a:cs typeface="Segoe UI"/>
            </a:endParaRPr>
          </a:p>
          <a:p>
            <a:endParaRPr lang="it-IT" sz="700">
              <a:latin typeface="Aptos"/>
              <a:cs typeface="Segoe UI"/>
            </a:endParaRPr>
          </a:p>
          <a:p>
            <a:pPr>
              <a:lnSpc>
                <a:spcPts val="375"/>
              </a:lnSpc>
            </a:pPr>
            <a:endParaRPr lang="it-IT" sz="3600">
              <a:latin typeface="Nunito Bold"/>
              <a:cs typeface="Segoe UI"/>
            </a:endParaRPr>
          </a:p>
          <a:p>
            <a:pPr>
              <a:lnSpc>
                <a:spcPts val="375"/>
              </a:lnSpc>
            </a:pPr>
            <a:endParaRPr lang="it-IT" sz="3600">
              <a:latin typeface="Nunito Bold"/>
              <a:cs typeface="Segoe UI"/>
            </a:endParaRPr>
          </a:p>
          <a:p>
            <a:pPr>
              <a:lnSpc>
                <a:spcPts val="375"/>
              </a:lnSpc>
            </a:pPr>
            <a:endParaRPr lang="it-IT" sz="3600">
              <a:latin typeface="Nunito Bold"/>
              <a:cs typeface="Segoe UI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556762C-78BB-6C81-3E87-1EA806062191}"/>
              </a:ext>
            </a:extLst>
          </p:cNvPr>
          <p:cNvSpPr txBox="1"/>
          <p:nvPr/>
        </p:nvSpPr>
        <p:spPr>
          <a:xfrm>
            <a:off x="649785" y="1590210"/>
            <a:ext cx="3668485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it-IT" sz="4000" b="1">
                <a:latin typeface="Nunito Bold"/>
              </a:rPr>
              <a:t>7:30</a:t>
            </a:r>
            <a:r>
              <a:rPr lang="it-IT" sz="4000" b="1" baseline="0">
                <a:latin typeface="Nunito Bold"/>
              </a:rPr>
              <a:t> – </a:t>
            </a:r>
            <a:r>
              <a:rPr lang="it-IT" sz="4000" b="1">
                <a:latin typeface="Nunito Bold"/>
              </a:rPr>
              <a:t>8:00</a:t>
            </a:r>
            <a:r>
              <a:rPr lang="it-IT" sz="4000" b="1" baseline="0">
                <a:latin typeface="Nunito Bold"/>
              </a:rPr>
              <a:t> </a:t>
            </a:r>
            <a:endParaRPr lang="it-IT" sz="4000" b="1">
              <a:latin typeface="Nunito Bold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05F1F30E-044E-011C-ED4E-8D343ED0D2D4}"/>
              </a:ext>
            </a:extLst>
          </p:cNvPr>
          <p:cNvSpPr txBox="1"/>
          <p:nvPr/>
        </p:nvSpPr>
        <p:spPr>
          <a:xfrm>
            <a:off x="570592" y="5107981"/>
            <a:ext cx="5636043" cy="3924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rtl="0"/>
            <a:r>
              <a:rPr lang="it-IT" sz="700">
                <a:latin typeface="Aptos"/>
                <a:ea typeface="Segoe UI"/>
                <a:cs typeface="Segoe UI"/>
              </a:rPr>
              <a:t>​</a:t>
            </a:r>
          </a:p>
          <a:p>
            <a:pPr rtl="0">
              <a:lnSpc>
                <a:spcPts val="375"/>
              </a:lnSpc>
            </a:pPr>
            <a:r>
              <a:rPr lang="it-IT" sz="4000" baseline="0">
                <a:latin typeface="Nunito Bold"/>
                <a:ea typeface="Segoe UI"/>
                <a:cs typeface="Segoe UI"/>
              </a:rPr>
              <a:t>16:00 – 17:00 </a:t>
            </a:r>
            <a:endParaRPr lang="it-IT" sz="4000">
              <a:latin typeface="Nunito Bold"/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EAEDCC15-E3FA-7AEC-6645-DFD666810538}"/>
              </a:ext>
            </a:extLst>
          </p:cNvPr>
          <p:cNvSpPr txBox="1"/>
          <p:nvPr/>
        </p:nvSpPr>
        <p:spPr>
          <a:xfrm>
            <a:off x="3752124" y="2819854"/>
            <a:ext cx="4910182" cy="129266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it-IT"/>
          </a:p>
          <a:p>
            <a:r>
              <a:rPr lang="it-IT" sz="3600" b="1">
                <a:latin typeface="Nunito Bold"/>
              </a:rPr>
              <a:t>Giornata </a:t>
            </a:r>
          </a:p>
          <a:p>
            <a:r>
              <a:rPr lang="it-IT" sz="2400">
                <a:latin typeface="nunito regular"/>
              </a:rPr>
              <a:t>Attività, laboratori, pranzo, gioco</a:t>
            </a:r>
            <a:endParaRPr lang="it-IT" sz="3200">
              <a:latin typeface="nunito regular"/>
            </a:endParaRP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2BED55B1-EF9D-DD77-62BF-CFA2A417EEE4}"/>
              </a:ext>
            </a:extLst>
          </p:cNvPr>
          <p:cNvSpPr txBox="1"/>
          <p:nvPr/>
        </p:nvSpPr>
        <p:spPr>
          <a:xfrm>
            <a:off x="4171406" y="4792609"/>
            <a:ext cx="3287485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3600">
                <a:latin typeface="Nunito Bold"/>
              </a:rPr>
              <a:t>Posticipo*</a:t>
            </a:r>
            <a:endParaRPr lang="it-IT"/>
          </a:p>
          <a:p>
            <a:r>
              <a:rPr lang="it-IT" sz="2400">
                <a:latin typeface="nunito regular"/>
              </a:rPr>
              <a:t>Uscita Flessibile</a:t>
            </a:r>
            <a:endParaRPr lang="it-IT"/>
          </a:p>
        </p:txBody>
      </p:sp>
      <p:pic>
        <p:nvPicPr>
          <p:cNvPr id="25" name="Elemento grafico 24" descr="Gesto ondulato contorno">
            <a:extLst>
              <a:ext uri="{FF2B5EF4-FFF2-40B4-BE49-F238E27FC236}">
                <a16:creationId xmlns:a16="http://schemas.microsoft.com/office/drawing/2014/main" id="{75B9EEDE-E9F4-A2BE-29A3-23528F0C65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30299" y="4771074"/>
            <a:ext cx="882383" cy="697328"/>
          </a:xfrm>
          <a:prstGeom prst="rect">
            <a:avLst/>
          </a:prstGeom>
        </p:spPr>
      </p:pic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5E8EFE30-9844-D07B-5E2B-D2E20E9764E9}"/>
              </a:ext>
            </a:extLst>
          </p:cNvPr>
          <p:cNvSpPr txBox="1"/>
          <p:nvPr/>
        </p:nvSpPr>
        <p:spPr>
          <a:xfrm>
            <a:off x="378607" y="3112325"/>
            <a:ext cx="3534136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sz="4000" b="1">
                <a:latin typeface="Nunito Bold"/>
              </a:rPr>
              <a:t>8:00 – 16:00</a:t>
            </a:r>
          </a:p>
        </p:txBody>
      </p:sp>
      <p:pic>
        <p:nvPicPr>
          <p:cNvPr id="31" name="Elemento grafico 30" descr="Danza contorno">
            <a:extLst>
              <a:ext uri="{FF2B5EF4-FFF2-40B4-BE49-F238E27FC236}">
                <a16:creationId xmlns:a16="http://schemas.microsoft.com/office/drawing/2014/main" id="{7A549F6C-8D4A-11F2-4C70-F4787C5B9A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12672" y="2937277"/>
            <a:ext cx="849086" cy="827315"/>
          </a:xfrm>
          <a:prstGeom prst="rect">
            <a:avLst/>
          </a:prstGeom>
        </p:spPr>
      </p:pic>
      <p:pic>
        <p:nvPicPr>
          <p:cNvPr id="32" name="Elemento grafico 31" descr="Orologio contorno">
            <a:extLst>
              <a:ext uri="{FF2B5EF4-FFF2-40B4-BE49-F238E27FC236}">
                <a16:creationId xmlns:a16="http://schemas.microsoft.com/office/drawing/2014/main" id="{8EC4338C-7C2A-986F-C082-BCD560EC95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5400000">
            <a:off x="5988742" y="1328424"/>
            <a:ext cx="685801" cy="664030"/>
          </a:xfrm>
          <a:prstGeom prst="rect">
            <a:avLst/>
          </a:prstGeom>
        </p:spPr>
      </p:pic>
      <p:pic>
        <p:nvPicPr>
          <p:cNvPr id="34" name="Immagine 33" descr="Immagine che contiene Elementi grafici, clipart, grafica, illustrazione&#10;&#10;Il contenuto generato dall&amp;#39;IA potrebbe non essere corretto.">
            <a:extLst>
              <a:ext uri="{FF2B5EF4-FFF2-40B4-BE49-F238E27FC236}">
                <a16:creationId xmlns:a16="http://schemas.microsoft.com/office/drawing/2014/main" id="{94C5F2E7-1283-50AD-87DC-A4029BE5007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100000">
            <a:off x="10264334" y="-98046"/>
            <a:ext cx="1643469" cy="1676125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55D1E8E9-AEA4-E80E-CE51-D1E996B86410}"/>
              </a:ext>
            </a:extLst>
          </p:cNvPr>
          <p:cNvSpPr txBox="1"/>
          <p:nvPr/>
        </p:nvSpPr>
        <p:spPr>
          <a:xfrm>
            <a:off x="8229600" y="5186680"/>
            <a:ext cx="3830320" cy="6771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2000">
                <a:latin typeface="nunito regular"/>
              </a:rPr>
              <a:t>*servizi attivabili su richiesta </a:t>
            </a:r>
          </a:p>
          <a:p>
            <a:pPr algn="ctr"/>
            <a:endParaRPr lang="it-IT"/>
          </a:p>
        </p:txBody>
      </p:sp>
      <p:pic>
        <p:nvPicPr>
          <p:cNvPr id="9" name="Immagine 8" descr="Immagine che contiene schermata, Policromia, Elementi grafici, arte&#10;&#10;Il contenuto generato dall&amp;#39;IA potrebbe non essere corretto.">
            <a:extLst>
              <a:ext uri="{FF2B5EF4-FFF2-40B4-BE49-F238E27FC236}">
                <a16:creationId xmlns:a16="http://schemas.microsoft.com/office/drawing/2014/main" id="{EB040095-36DB-8753-36B1-AC92E4704288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-171" t="13033" r="24" b="49206"/>
          <a:stretch>
            <a:fillRect/>
          </a:stretch>
        </p:blipFill>
        <p:spPr>
          <a:xfrm>
            <a:off x="-5064" y="6201596"/>
            <a:ext cx="12194090" cy="654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389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708EF9D-A315-6CAB-1FB8-84780862D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6454" y="162568"/>
            <a:ext cx="10515600" cy="1325563"/>
          </a:xfrm>
        </p:spPr>
        <p:txBody>
          <a:bodyPr>
            <a:normAutofit/>
          </a:bodyPr>
          <a:lstStyle/>
          <a:p>
            <a:r>
              <a:rPr lang="it-IT" sz="4800">
                <a:solidFill>
                  <a:srgbClr val="183D56"/>
                </a:solidFill>
                <a:latin typeface="Nunito Bold"/>
              </a:rPr>
              <a:t>I Pasti: Cosa c'è nel piatto?</a:t>
            </a:r>
          </a:p>
        </p:txBody>
      </p:sp>
      <p:pic>
        <p:nvPicPr>
          <p:cNvPr id="15" name="Immagine 14" descr="Immagine che contiene Elementi grafici, clipart, grafica, illustrazione&#10;&#10;Il contenuto generato dall&amp;#39;IA potrebbe non essere corretto.">
            <a:extLst>
              <a:ext uri="{FF2B5EF4-FFF2-40B4-BE49-F238E27FC236}">
                <a16:creationId xmlns:a16="http://schemas.microsoft.com/office/drawing/2014/main" id="{9E56505A-5C0B-3BDA-0609-83696A85E4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80000">
            <a:off x="83465" y="51129"/>
            <a:ext cx="1539613" cy="1539612"/>
          </a:xfrm>
          <a:prstGeom prst="rect">
            <a:avLst/>
          </a:prstGeom>
        </p:spPr>
      </p:pic>
      <p:sp>
        <p:nvSpPr>
          <p:cNvPr id="10" name="Terminatore 9">
            <a:extLst>
              <a:ext uri="{FF2B5EF4-FFF2-40B4-BE49-F238E27FC236}">
                <a16:creationId xmlns:a16="http://schemas.microsoft.com/office/drawing/2014/main" id="{89915792-4E32-3C48-09B3-1EE1BC793430}"/>
              </a:ext>
            </a:extLst>
          </p:cNvPr>
          <p:cNvSpPr/>
          <p:nvPr/>
        </p:nvSpPr>
        <p:spPr>
          <a:xfrm>
            <a:off x="2930624" y="5126934"/>
            <a:ext cx="6023263" cy="942312"/>
          </a:xfrm>
          <a:prstGeom prst="flowChartTerminator">
            <a:avLst/>
          </a:prstGeom>
          <a:solidFill>
            <a:srgbClr val="9EAD2E"/>
          </a:solidFill>
          <a:ln w="57150">
            <a:solidFill>
              <a:srgbClr val="9EAD2E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endParaRPr lang="it-IT" sz="2400" i="1">
              <a:solidFill>
                <a:schemeClr val="bg1"/>
              </a:solidFill>
              <a:latin typeface="Nunito Bold"/>
              <a:ea typeface="+mn-lt"/>
              <a:cs typeface="+mn-lt"/>
            </a:endParaRPr>
          </a:p>
          <a:p>
            <a:pPr algn="ctr"/>
            <a:r>
              <a:rPr lang="it-IT" sz="2400" i="1">
                <a:solidFill>
                  <a:schemeClr val="bg1"/>
                </a:solidFill>
                <a:latin typeface="Nunito Bold"/>
                <a:ea typeface="+mn-lt"/>
                <a:cs typeface="+mn-lt"/>
              </a:rPr>
              <a:t>Merenda della mattina e del pomeriggio sempre inclusa!</a:t>
            </a:r>
            <a:endParaRPr lang="it-IT" sz="2400">
              <a:solidFill>
                <a:schemeClr val="bg1"/>
              </a:solidFill>
              <a:latin typeface="Nunito Bold"/>
              <a:ea typeface="+mn-lt"/>
              <a:cs typeface="+mn-lt"/>
            </a:endParaRPr>
          </a:p>
          <a:p>
            <a:pPr algn="ctr">
              <a:lnSpc>
                <a:spcPct val="150000"/>
              </a:lnSpc>
            </a:pPr>
            <a:endParaRPr lang="it-IT" sz="2000">
              <a:solidFill>
                <a:schemeClr val="bg1"/>
              </a:solidFill>
              <a:latin typeface="Nunito Bold"/>
            </a:endParaRPr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23BCD0AA-B533-437F-580E-EF15F382FA8E}"/>
              </a:ext>
            </a:extLst>
          </p:cNvPr>
          <p:cNvSpPr/>
          <p:nvPr/>
        </p:nvSpPr>
        <p:spPr>
          <a:xfrm>
            <a:off x="1779373" y="1486491"/>
            <a:ext cx="3392748" cy="3415286"/>
          </a:xfrm>
          <a:prstGeom prst="roundRect">
            <a:avLst/>
          </a:prstGeom>
          <a:solidFill>
            <a:srgbClr val="FEF9F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it-IT" sz="2400">
                <a:solidFill>
                  <a:srgbClr val="183D56"/>
                </a:solidFill>
                <a:latin typeface="Nunito Bold"/>
                <a:cs typeface="Segoe UI"/>
              </a:rPr>
              <a:t>Fornito da CS4</a:t>
            </a:r>
            <a:endParaRPr lang="en-US" sz="2400">
              <a:solidFill>
                <a:srgbClr val="000000"/>
              </a:solidFill>
              <a:latin typeface="Nunito Bold"/>
              <a:cs typeface="Segoe UI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endParaRPr lang="it-IT" sz="2000">
              <a:solidFill>
                <a:srgbClr val="000000"/>
              </a:solidFill>
              <a:latin typeface="Segoe UI"/>
              <a:cs typeface="Segoe UI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it-IT" sz="2000" b="1">
                <a:solidFill>
                  <a:srgbClr val="000000"/>
                </a:solidFill>
                <a:latin typeface="nunito regular"/>
                <a:cs typeface="Segoe UI"/>
              </a:rPr>
              <a:t>Lunedì e Martedì:</a:t>
            </a:r>
            <a:r>
              <a:rPr lang="it-IT" sz="2000">
                <a:solidFill>
                  <a:srgbClr val="000000"/>
                </a:solidFill>
                <a:latin typeface="nunito regular"/>
                <a:cs typeface="Segoe UI"/>
              </a:rPr>
              <a:t> </a:t>
            </a:r>
            <a:endParaRPr lang="en-US" sz="2000">
              <a:solidFill>
                <a:srgbClr val="000000"/>
              </a:solidFill>
              <a:latin typeface="nunito regular"/>
              <a:cs typeface="Segoe UI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it-IT" sz="2000">
                <a:solidFill>
                  <a:srgbClr val="000000"/>
                </a:solidFill>
                <a:latin typeface="nunito regular"/>
                <a:cs typeface="Segoe UI"/>
              </a:rPr>
              <a:t>Pranzo completo</a:t>
            </a:r>
            <a:endParaRPr lang="en-US" sz="2000">
              <a:solidFill>
                <a:srgbClr val="000000"/>
              </a:solidFill>
              <a:latin typeface="nunito regular"/>
              <a:cs typeface="Segoe UI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it-IT" sz="2000">
              <a:solidFill>
                <a:srgbClr val="000000"/>
              </a:solidFill>
              <a:latin typeface="nunito regular"/>
              <a:cs typeface="Segoe UI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it-IT" sz="2000" b="1">
                <a:solidFill>
                  <a:srgbClr val="000000"/>
                </a:solidFill>
                <a:latin typeface="nunito regular"/>
                <a:cs typeface="Segoe UI"/>
              </a:rPr>
              <a:t>Mercoledì: </a:t>
            </a:r>
            <a:endParaRPr lang="en-US" sz="2000">
              <a:solidFill>
                <a:srgbClr val="000000"/>
              </a:solidFill>
              <a:latin typeface="nunito regular"/>
              <a:cs typeface="Segoe UI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it-IT" sz="2000">
                <a:solidFill>
                  <a:srgbClr val="000000"/>
                </a:solidFill>
                <a:latin typeface="nunito regular"/>
                <a:cs typeface="Segoe UI"/>
              </a:rPr>
              <a:t>Pic-nic con pizza</a:t>
            </a:r>
            <a:endParaRPr lang="it-IT" sz="2000">
              <a:latin typeface="nunito regular"/>
            </a:endParaRPr>
          </a:p>
        </p:txBody>
      </p: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53264498-6674-A553-0718-5F064C471C6E}"/>
              </a:ext>
            </a:extLst>
          </p:cNvPr>
          <p:cNvSpPr/>
          <p:nvPr/>
        </p:nvSpPr>
        <p:spPr>
          <a:xfrm>
            <a:off x="6625693" y="1486491"/>
            <a:ext cx="3392748" cy="3415286"/>
          </a:xfrm>
          <a:prstGeom prst="roundRect">
            <a:avLst/>
          </a:prstGeom>
          <a:solidFill>
            <a:srgbClr val="FEF9F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1000"/>
              </a:spcBef>
            </a:pPr>
            <a:r>
              <a:rPr lang="it-IT" sz="2400">
                <a:solidFill>
                  <a:srgbClr val="183D56"/>
                </a:solidFill>
                <a:latin typeface="Nunito Bold"/>
                <a:cs typeface="Segoe UI"/>
              </a:rPr>
              <a:t>Pranzo al Sacco </a:t>
            </a:r>
            <a:endParaRPr lang="it-IT" sz="2400">
              <a:solidFill>
                <a:srgbClr val="000000"/>
              </a:solidFill>
              <a:latin typeface="Nunito Bold"/>
              <a:cs typeface="Segoe UI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it-IT">
                <a:solidFill>
                  <a:srgbClr val="183D56"/>
                </a:solidFill>
                <a:latin typeface="Nunito Bold"/>
                <a:cs typeface="Segoe UI"/>
              </a:rPr>
              <a:t>(da Casa)</a:t>
            </a:r>
            <a:endParaRPr lang="en-US">
              <a:latin typeface="Nunito Bold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it-IT" sz="2000" b="1">
                <a:solidFill>
                  <a:srgbClr val="000000"/>
                </a:solidFill>
                <a:latin typeface="nunito regular"/>
                <a:cs typeface="Segoe UI"/>
              </a:rPr>
              <a:t>Giovedì:</a:t>
            </a:r>
            <a:r>
              <a:rPr lang="it-IT" sz="2000">
                <a:solidFill>
                  <a:srgbClr val="000000"/>
                </a:solidFill>
                <a:latin typeface="nunito regular"/>
                <a:cs typeface="Segoe UI"/>
              </a:rPr>
              <a:t> </a:t>
            </a:r>
          </a:p>
          <a:p>
            <a:pPr>
              <a:spcBef>
                <a:spcPts val="1000"/>
              </a:spcBef>
            </a:pPr>
            <a:r>
              <a:rPr lang="it-IT" sz="2000">
                <a:solidFill>
                  <a:srgbClr val="000000"/>
                </a:solidFill>
                <a:latin typeface="nunito regular"/>
                <a:cs typeface="Segoe UI"/>
              </a:rPr>
              <a:t>Per la gita</a:t>
            </a:r>
          </a:p>
          <a:p>
            <a:pPr>
              <a:spcBef>
                <a:spcPts val="1000"/>
              </a:spcBef>
            </a:pPr>
            <a:endParaRPr lang="it-IT" sz="2000">
              <a:solidFill>
                <a:srgbClr val="000000"/>
              </a:solidFill>
              <a:latin typeface="nunito regular"/>
              <a:cs typeface="Segoe UI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it-IT" sz="2000" b="1">
                <a:solidFill>
                  <a:srgbClr val="000000"/>
                </a:solidFill>
                <a:latin typeface="nunito regular"/>
                <a:cs typeface="Segoe UI"/>
              </a:rPr>
              <a:t>Venerdì: </a:t>
            </a:r>
            <a:endParaRPr lang="it-IT" sz="2000">
              <a:solidFill>
                <a:srgbClr val="000000"/>
              </a:solidFill>
              <a:latin typeface="nunito regular"/>
              <a:cs typeface="Segoe UI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it-IT" sz="2000">
                <a:solidFill>
                  <a:srgbClr val="000000"/>
                </a:solidFill>
                <a:latin typeface="nunito regular"/>
                <a:cs typeface="Segoe UI"/>
              </a:rPr>
              <a:t>Per la giornata lago</a:t>
            </a:r>
            <a:endParaRPr lang="it-IT" sz="2000">
              <a:latin typeface="nunito regular"/>
            </a:endParaRPr>
          </a:p>
        </p:txBody>
      </p:sp>
      <p:pic>
        <p:nvPicPr>
          <p:cNvPr id="12" name="Elemento grafico 11" descr="Una pera con il segno di un morso">
            <a:extLst>
              <a:ext uri="{FF2B5EF4-FFF2-40B4-BE49-F238E27FC236}">
                <a16:creationId xmlns:a16="http://schemas.microsoft.com/office/drawing/2014/main" id="{045D8930-1CE2-0175-6283-40C14A0250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380000">
            <a:off x="7856607" y="4680001"/>
            <a:ext cx="1518168" cy="1444931"/>
          </a:xfrm>
          <a:prstGeom prst="rect">
            <a:avLst/>
          </a:prstGeom>
        </p:spPr>
      </p:pic>
      <p:pic>
        <p:nvPicPr>
          <p:cNvPr id="21" name="Immagine 20" descr="Immagine che contiene schermata, Policromia, Elementi grafici, arte&#10;&#10;Il contenuto generato dall&amp;#39;IA potrebbe non essere corretto.">
            <a:extLst>
              <a:ext uri="{FF2B5EF4-FFF2-40B4-BE49-F238E27FC236}">
                <a16:creationId xmlns:a16="http://schemas.microsoft.com/office/drawing/2014/main" id="{EC4AB752-0D55-0DD5-0B01-DAC252FEFE7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-171" t="13033" r="24" b="49206"/>
          <a:stretch>
            <a:fillRect/>
          </a:stretch>
        </p:blipFill>
        <p:spPr>
          <a:xfrm>
            <a:off x="3796" y="6201596"/>
            <a:ext cx="12194090" cy="654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923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lemento grafico 4" descr="Coriandoli">
            <a:extLst>
              <a:ext uri="{FF2B5EF4-FFF2-40B4-BE49-F238E27FC236}">
                <a16:creationId xmlns:a16="http://schemas.microsoft.com/office/drawing/2014/main" id="{744CC71A-1594-C583-3D3F-CB3A7CDDEE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2120000">
            <a:off x="6592258" y="424396"/>
            <a:ext cx="6075775" cy="5596199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5267FEE9-F039-5F45-C405-CDA6EDDC3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973" y="1373"/>
            <a:ext cx="11556772" cy="1327894"/>
          </a:xfrm>
        </p:spPr>
        <p:txBody>
          <a:bodyPr>
            <a:normAutofit/>
          </a:bodyPr>
          <a:lstStyle/>
          <a:p>
            <a:r>
              <a:rPr lang="it-IT" sz="4200">
                <a:solidFill>
                  <a:srgbClr val="E84237"/>
                </a:solidFill>
                <a:latin typeface="Nunito Bold"/>
                <a:ea typeface="+mn-ea"/>
                <a:cs typeface="+mn-cs"/>
              </a:rPr>
              <a:t>Equipaggiamento</a:t>
            </a:r>
            <a:r>
              <a:rPr lang="it-IT">
                <a:solidFill>
                  <a:srgbClr val="E84237"/>
                </a:solidFill>
                <a:latin typeface="Nunito Bold"/>
                <a:ea typeface="+mn-ea"/>
                <a:cs typeface="+mn-cs"/>
              </a:rPr>
              <a:t>: Lo Zaino dell'Esploratore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23C766B-A877-05CB-0586-826FDCC0BC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3095" y="1229150"/>
            <a:ext cx="7625751" cy="359319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it-IT" sz="2400">
                <a:latin typeface="Nunito Bold"/>
              </a:rPr>
              <a:t>Da portare sempre:</a:t>
            </a:r>
          </a:p>
          <a:p>
            <a:pPr marL="0" indent="0">
              <a:buNone/>
            </a:pPr>
            <a:r>
              <a:rPr lang="it-IT" sz="2400">
                <a:latin typeface="nunito regular"/>
              </a:rPr>
              <a:t>Borraccia personale.</a:t>
            </a:r>
          </a:p>
          <a:p>
            <a:pPr marL="0" indent="0">
              <a:buNone/>
            </a:pPr>
            <a:r>
              <a:rPr lang="it-IT" sz="2400">
                <a:latin typeface="nunito regular"/>
              </a:rPr>
              <a:t>Cappellino da sole e crema solare.</a:t>
            </a:r>
          </a:p>
          <a:p>
            <a:pPr marL="0" indent="0">
              <a:buNone/>
            </a:pPr>
            <a:r>
              <a:rPr lang="it-IT" sz="2400">
                <a:latin typeface="nunito regular"/>
              </a:rPr>
              <a:t>Spray anti-zecche e zanzare.</a:t>
            </a:r>
          </a:p>
          <a:p>
            <a:pPr marL="0" indent="0">
              <a:buNone/>
            </a:pPr>
            <a:r>
              <a:rPr lang="it-IT" sz="2400">
                <a:latin typeface="nunito regular"/>
              </a:rPr>
              <a:t>Abbigliamento a strati (pantaloni lunghi per il bosco, scarpe chiuse).</a:t>
            </a:r>
          </a:p>
          <a:p>
            <a:pPr marL="0" indent="0">
              <a:buNone/>
            </a:pPr>
            <a:r>
              <a:rPr lang="it-IT" sz="2400">
                <a:latin typeface="nunito regular"/>
              </a:rPr>
              <a:t>Cambio completo (maglietta, pantaloncini, calzini).</a:t>
            </a:r>
            <a:endParaRPr lang="it-IT"/>
          </a:p>
          <a:p>
            <a:pPr marL="0" indent="0">
              <a:buNone/>
            </a:pPr>
            <a:r>
              <a:rPr lang="it-IT" sz="2400">
                <a:latin typeface="nunito regular"/>
              </a:rPr>
              <a:t>Ombrello tascabile o ventina.</a:t>
            </a:r>
          </a:p>
          <a:p>
            <a:pPr marL="0" indent="0">
              <a:buNone/>
            </a:pPr>
            <a:endParaRPr lang="it-IT" sz="2400">
              <a:latin typeface="Nunito Bold"/>
            </a:endParaRPr>
          </a:p>
          <a:p>
            <a:pPr marL="0" indent="0">
              <a:buNone/>
            </a:pPr>
            <a:r>
              <a:rPr lang="it-IT" sz="2400">
                <a:latin typeface="Nunito Bold"/>
              </a:rPr>
              <a:t>Specifici:</a:t>
            </a:r>
            <a:endParaRPr lang="it-IT"/>
          </a:p>
          <a:p>
            <a:pPr marL="0" indent="0">
              <a:buNone/>
            </a:pPr>
            <a:r>
              <a:rPr lang="it-IT" sz="2400">
                <a:latin typeface="nunito regular"/>
              </a:rPr>
              <a:t>Guanti da giardinaggio (per l'orto).</a:t>
            </a:r>
          </a:p>
          <a:p>
            <a:pPr marL="0" indent="0">
              <a:buNone/>
            </a:pPr>
            <a:r>
              <a:rPr lang="it-IT" sz="2400">
                <a:latin typeface="nunito regular"/>
              </a:rPr>
              <a:t>Costume e telo mare (venerdì).</a:t>
            </a:r>
          </a:p>
          <a:p>
            <a:endParaRPr lang="it-IT"/>
          </a:p>
        </p:txBody>
      </p:sp>
      <p:pic>
        <p:nvPicPr>
          <p:cNvPr id="17" name="Immagine 16" descr="Immagine che contiene vestiti, aria aperta, persona, albero&#10;&#10;Il contenuto generato dall&amp;#39;IA potrebbe non essere corretto.">
            <a:extLst>
              <a:ext uri="{FF2B5EF4-FFF2-40B4-BE49-F238E27FC236}">
                <a16:creationId xmlns:a16="http://schemas.microsoft.com/office/drawing/2014/main" id="{4A7DCE1E-4619-3DB3-DEFF-07B236B3370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188" t="3030" r="3768" b="2814"/>
          <a:stretch>
            <a:fillRect/>
          </a:stretch>
        </p:blipFill>
        <p:spPr>
          <a:xfrm>
            <a:off x="8809885" y="2108228"/>
            <a:ext cx="3093295" cy="4198378"/>
          </a:xfrm>
          <a:prstGeom prst="rect">
            <a:avLst/>
          </a:prstGeom>
        </p:spPr>
      </p:pic>
      <p:pic>
        <p:nvPicPr>
          <p:cNvPr id="6" name="Immagine 5" descr="C:\Users\veronica.masera.dcs4\Downloads\famiglia.png">
            <a:extLst>
              <a:ext uri="{FF2B5EF4-FFF2-40B4-BE49-F238E27FC236}">
                <a16:creationId xmlns:a16="http://schemas.microsoft.com/office/drawing/2014/main" id="{7AAFC59F-39A0-D9C8-8C45-1967BF6869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097" y="5178016"/>
            <a:ext cx="214563" cy="254668"/>
          </a:xfrm>
          <a:prstGeom prst="rect">
            <a:avLst/>
          </a:prstGeom>
        </p:spPr>
      </p:pic>
      <p:pic>
        <p:nvPicPr>
          <p:cNvPr id="8" name="Immagine 7" descr="C:\Users\veronica.masera.dcs4\Downloads\crea.png">
            <a:extLst>
              <a:ext uri="{FF2B5EF4-FFF2-40B4-BE49-F238E27FC236}">
                <a16:creationId xmlns:a16="http://schemas.microsoft.com/office/drawing/2014/main" id="{1010ED6C-4267-0F37-E2B7-C9A2F9F20A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0094" y="1330375"/>
            <a:ext cx="234615" cy="247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48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E3AC28E-85EC-59A4-38DE-2212A22B5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520" y="100965"/>
            <a:ext cx="10515600" cy="848043"/>
          </a:xfrm>
        </p:spPr>
        <p:txBody>
          <a:bodyPr>
            <a:normAutofit/>
          </a:bodyPr>
          <a:lstStyle/>
          <a:p>
            <a:pPr algn="ctr"/>
            <a:r>
              <a:rPr lang="it-IT" sz="4000">
                <a:solidFill>
                  <a:srgbClr val="183D56"/>
                </a:solidFill>
                <a:latin typeface="Nunito Bold"/>
              </a:rPr>
              <a:t>Quote Settimanali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2AE883E-07C3-C4BE-EA92-41000C71C1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5654" y="1077576"/>
            <a:ext cx="9462603" cy="256711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it-IT" sz="2400">
                <a:latin typeface="nunito regular"/>
              </a:rPr>
              <a:t>Giornata (8:00-16:00) -&gt; 195,00 €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it-IT" sz="2400">
                <a:latin typeface="nunito regular"/>
              </a:rPr>
              <a:t>Giornata + Anticipo</a:t>
            </a:r>
            <a:r>
              <a:rPr lang="it-IT" sz="2400">
                <a:latin typeface="nunito regular"/>
                <a:ea typeface="+mn-lt"/>
                <a:cs typeface="+mn-lt"/>
              </a:rPr>
              <a:t> (7:30-16:00)</a:t>
            </a:r>
            <a:r>
              <a:rPr lang="it-IT" sz="2400">
                <a:latin typeface="nunito regular"/>
              </a:rPr>
              <a:t> -&gt; 205,00 €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it-IT" sz="2400">
                <a:latin typeface="nunito regular"/>
              </a:rPr>
              <a:t>Giornata + Posticipo (08:00-17:00)</a:t>
            </a:r>
            <a:r>
              <a:rPr lang="it-IT" sz="2400">
                <a:latin typeface="nunito regular"/>
                <a:ea typeface="+mn-lt"/>
                <a:cs typeface="+mn-lt"/>
              </a:rPr>
              <a:t> </a:t>
            </a:r>
            <a:r>
              <a:rPr lang="it-IT" sz="2400">
                <a:latin typeface="nunito regular"/>
              </a:rPr>
              <a:t>-&gt;215,00 €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it-IT" sz="2400">
                <a:latin typeface="nunito regular"/>
              </a:rPr>
              <a:t>Giornata Completa (07:30-17:00) -&gt; 225,00 €</a:t>
            </a:r>
          </a:p>
        </p:txBody>
      </p:sp>
      <p:pic>
        <p:nvPicPr>
          <p:cNvPr id="23" name="Immagine 22" descr="C:\Users\veronica.masera.dcs4\Downloads\famiglia.png">
            <a:extLst>
              <a:ext uri="{FF2B5EF4-FFF2-40B4-BE49-F238E27FC236}">
                <a16:creationId xmlns:a16="http://schemas.microsoft.com/office/drawing/2014/main" id="{122332D7-1128-7EDF-E3EA-3119BCADDE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8813" y="1233838"/>
            <a:ext cx="190500" cy="190500"/>
          </a:xfrm>
          <a:prstGeom prst="rect">
            <a:avLst/>
          </a:prstGeom>
        </p:spPr>
      </p:pic>
      <p:pic>
        <p:nvPicPr>
          <p:cNvPr id="24" name="Immagine 23" descr="C:\Users\veronica.masera.dcs4\Downloads\persone.png">
            <a:extLst>
              <a:ext uri="{FF2B5EF4-FFF2-40B4-BE49-F238E27FC236}">
                <a16:creationId xmlns:a16="http://schemas.microsoft.com/office/drawing/2014/main" id="{8358DEA2-F3EC-96A7-615D-8841F1DC05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4829" y="1828750"/>
            <a:ext cx="186489" cy="191001"/>
          </a:xfrm>
          <a:prstGeom prst="rect">
            <a:avLst/>
          </a:prstGeom>
        </p:spPr>
      </p:pic>
      <p:pic>
        <p:nvPicPr>
          <p:cNvPr id="25" name="Immagine 24" descr="C:\Users\veronica.masera.dcs4\Downloads\sport.png">
            <a:extLst>
              <a:ext uri="{FF2B5EF4-FFF2-40B4-BE49-F238E27FC236}">
                <a16:creationId xmlns:a16="http://schemas.microsoft.com/office/drawing/2014/main" id="{E31BEEA9-C0E3-CFBF-68E3-9D87EDF2EF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968" y="2359209"/>
            <a:ext cx="194510" cy="182980"/>
          </a:xfrm>
          <a:prstGeom prst="rect">
            <a:avLst/>
          </a:prstGeom>
        </p:spPr>
      </p:pic>
      <p:pic>
        <p:nvPicPr>
          <p:cNvPr id="26" name="Immagine 25" descr="C:\Users\veronica.masera.dcs4\Downloads\crea.png">
            <a:extLst>
              <a:ext uri="{FF2B5EF4-FFF2-40B4-BE49-F238E27FC236}">
                <a16:creationId xmlns:a16="http://schemas.microsoft.com/office/drawing/2014/main" id="{972D3C9E-C00D-A174-AE3E-44306EE3EE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0872" y="2949023"/>
            <a:ext cx="170447" cy="174959"/>
          </a:xfrm>
          <a:prstGeom prst="rect">
            <a:avLst/>
          </a:prstGeom>
        </p:spPr>
      </p:pic>
      <p:sp>
        <p:nvSpPr>
          <p:cNvPr id="8" name="Titolo 1">
            <a:extLst>
              <a:ext uri="{FF2B5EF4-FFF2-40B4-BE49-F238E27FC236}">
                <a16:creationId xmlns:a16="http://schemas.microsoft.com/office/drawing/2014/main" id="{4364B83C-9883-1864-4B46-A62CA3284DE1}"/>
              </a:ext>
            </a:extLst>
          </p:cNvPr>
          <p:cNvSpPr txBox="1">
            <a:spLocks/>
          </p:cNvSpPr>
          <p:nvPr/>
        </p:nvSpPr>
        <p:spPr>
          <a:xfrm>
            <a:off x="838200" y="3565525"/>
            <a:ext cx="10515600" cy="8480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4000">
                <a:solidFill>
                  <a:srgbClr val="183D56"/>
                </a:solidFill>
                <a:latin typeface="Nunito Bold"/>
              </a:rPr>
              <a:t>Agevolazioni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D13ED8DB-BD1B-7D28-9592-1EC490E5413E}"/>
              </a:ext>
            </a:extLst>
          </p:cNvPr>
          <p:cNvSpPr txBox="1"/>
          <p:nvPr/>
        </p:nvSpPr>
        <p:spPr>
          <a:xfrm>
            <a:off x="1524000" y="4394200"/>
            <a:ext cx="10515600" cy="247247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rtl="0">
              <a:lnSpc>
                <a:spcPts val="4050"/>
              </a:lnSpc>
            </a:pPr>
            <a:r>
              <a:rPr lang="it-IT" sz="2200" baseline="0">
                <a:latin typeface="nunito regular"/>
                <a:ea typeface="Segoe UI"/>
                <a:cs typeface="Segoe UI"/>
              </a:rPr>
              <a:t>Possibilità di attivare i Buoni di servizio</a:t>
            </a:r>
            <a:r>
              <a:rPr lang="it-IT" sz="2200">
                <a:latin typeface="nunito regular"/>
                <a:ea typeface="Segoe UI"/>
                <a:cs typeface="Segoe UI"/>
              </a:rPr>
              <a:t>​</a:t>
            </a:r>
          </a:p>
          <a:p>
            <a:pPr rtl="0">
              <a:lnSpc>
                <a:spcPts val="4050"/>
              </a:lnSpc>
            </a:pPr>
            <a:r>
              <a:rPr lang="it-IT" sz="2200" baseline="0">
                <a:latin typeface="nunito regular"/>
                <a:ea typeface="Segoe UI"/>
                <a:cs typeface="Segoe UI"/>
              </a:rPr>
              <a:t>Contributo ASIF </a:t>
            </a:r>
            <a:r>
              <a:rPr lang="it-IT" sz="2200" baseline="0" err="1">
                <a:latin typeface="nunito regular"/>
                <a:ea typeface="Segoe UI"/>
                <a:cs typeface="Segoe UI"/>
              </a:rPr>
              <a:t>Chimelli</a:t>
            </a:r>
            <a:r>
              <a:rPr lang="it-IT" sz="2200" baseline="0">
                <a:latin typeface="nunito regular"/>
                <a:ea typeface="Segoe UI"/>
                <a:cs typeface="Segoe UI"/>
              </a:rPr>
              <a:t> per residenti di Pergine Valsugana</a:t>
            </a:r>
            <a:r>
              <a:rPr lang="en-US" sz="2200">
                <a:latin typeface="nunito regular"/>
                <a:ea typeface="Segoe UI"/>
                <a:cs typeface="Segoe UI"/>
              </a:rPr>
              <a:t>​</a:t>
            </a:r>
          </a:p>
          <a:p>
            <a:pPr>
              <a:lnSpc>
                <a:spcPts val="4050"/>
              </a:lnSpc>
            </a:pPr>
            <a:r>
              <a:rPr lang="it-IT" sz="2200">
                <a:latin typeface="nunito regular"/>
                <a:ea typeface="Segoe UI"/>
                <a:cs typeface="Segoe UI"/>
              </a:rPr>
              <a:t>Iscrizione 3</a:t>
            </a:r>
            <a:r>
              <a:rPr lang="it-IT" sz="2200" baseline="0">
                <a:latin typeface="nunito regular"/>
                <a:ea typeface="Segoe UI"/>
                <a:cs typeface="Segoe UI"/>
              </a:rPr>
              <a:t>° figlio </a:t>
            </a:r>
            <a:r>
              <a:rPr lang="it-IT" sz="2200">
                <a:latin typeface="nunito regular"/>
                <a:ea typeface="Segoe UI"/>
                <a:cs typeface="Segoe UI"/>
              </a:rPr>
              <a:t>gratis</a:t>
            </a:r>
          </a:p>
          <a:p>
            <a:pPr rtl="0">
              <a:lnSpc>
                <a:spcPts val="4050"/>
              </a:lnSpc>
            </a:pPr>
            <a:r>
              <a:rPr lang="it-IT" sz="2200" baseline="0">
                <a:latin typeface="nunito regular"/>
                <a:ea typeface="Segoe UI"/>
                <a:cs typeface="Segoe UI"/>
              </a:rPr>
              <a:t>Promozione dipendenti CS4: 3 settimane al costo di 2</a:t>
            </a:r>
          </a:p>
          <a:p>
            <a:endParaRPr lang="it-IT"/>
          </a:p>
        </p:txBody>
      </p:sp>
      <p:pic>
        <p:nvPicPr>
          <p:cNvPr id="10" name="Immagine 9" descr="C:\Users\veronica.masera.dcs4\Downloads\famiglia.png">
            <a:extLst>
              <a:ext uri="{FF2B5EF4-FFF2-40B4-BE49-F238E27FC236}">
                <a16:creationId xmlns:a16="http://schemas.microsoft.com/office/drawing/2014/main" id="{3835B209-42A9-FB44-70B6-B79A0C33C6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8813" y="4627278"/>
            <a:ext cx="190500" cy="190500"/>
          </a:xfrm>
          <a:prstGeom prst="rect">
            <a:avLst/>
          </a:prstGeom>
        </p:spPr>
      </p:pic>
      <p:pic>
        <p:nvPicPr>
          <p:cNvPr id="11" name="Immagine 10" descr="C:\Users\veronica.masera.dcs4\Downloads\persone.png">
            <a:extLst>
              <a:ext uri="{FF2B5EF4-FFF2-40B4-BE49-F238E27FC236}">
                <a16:creationId xmlns:a16="http://schemas.microsoft.com/office/drawing/2014/main" id="{6BD4AC91-D423-3A48-A238-5720452809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4828" y="5130750"/>
            <a:ext cx="186489" cy="191001"/>
          </a:xfrm>
          <a:prstGeom prst="rect">
            <a:avLst/>
          </a:prstGeom>
        </p:spPr>
      </p:pic>
      <p:pic>
        <p:nvPicPr>
          <p:cNvPr id="12" name="Immagine 11" descr="C:\Users\veronica.masera.dcs4\Downloads\sport.png">
            <a:extLst>
              <a:ext uri="{FF2B5EF4-FFF2-40B4-BE49-F238E27FC236}">
                <a16:creationId xmlns:a16="http://schemas.microsoft.com/office/drawing/2014/main" id="{ECB46476-F847-262F-9FA4-5055CD140E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967" y="5640888"/>
            <a:ext cx="194510" cy="182980"/>
          </a:xfrm>
          <a:prstGeom prst="rect">
            <a:avLst/>
          </a:prstGeom>
        </p:spPr>
      </p:pic>
      <p:pic>
        <p:nvPicPr>
          <p:cNvPr id="13" name="Immagine 12" descr="C:\Users\veronica.masera.dcs4\Downloads\crea.png">
            <a:extLst>
              <a:ext uri="{FF2B5EF4-FFF2-40B4-BE49-F238E27FC236}">
                <a16:creationId xmlns:a16="http://schemas.microsoft.com/office/drawing/2014/main" id="{1C22983B-67F1-7AF6-EF1C-60E840B3BB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0392" y="6139263"/>
            <a:ext cx="190767" cy="185119"/>
          </a:xfrm>
          <a:prstGeom prst="rect">
            <a:avLst/>
          </a:prstGeom>
        </p:spPr>
      </p:pic>
      <p:pic>
        <p:nvPicPr>
          <p:cNvPr id="15" name="Immagine 14" descr="Immagine che contiene schermata, Policromia, Elementi grafici, arte&#10;&#10;Il contenuto generato dall&amp;#39;IA potrebbe non essere corretto.">
            <a:extLst>
              <a:ext uri="{FF2B5EF4-FFF2-40B4-BE49-F238E27FC236}">
                <a16:creationId xmlns:a16="http://schemas.microsoft.com/office/drawing/2014/main" id="{C2DFCEEB-7883-EC69-B3F4-79D9AAA4F6C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43024" t="12121" r="-42" b="52878"/>
          <a:stretch>
            <a:fillRect/>
          </a:stretch>
        </p:blipFill>
        <p:spPr>
          <a:xfrm rot="-5400000">
            <a:off x="8459308" y="3123124"/>
            <a:ext cx="6861280" cy="606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63889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526</Words>
  <Application>Microsoft Office PowerPoint</Application>
  <PresentationFormat>Widescreen</PresentationFormat>
  <Paragraphs>147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9" baseType="lpstr">
      <vt:lpstr>Aptos</vt:lpstr>
      <vt:lpstr>Aptos Display</vt:lpstr>
      <vt:lpstr>Arial</vt:lpstr>
      <vt:lpstr>Nunito Bold</vt:lpstr>
      <vt:lpstr>nunito regular</vt:lpstr>
      <vt:lpstr>Segoe UI</vt:lpstr>
      <vt:lpstr>Tinos</vt:lpstr>
      <vt:lpstr>Wingdings</vt:lpstr>
      <vt:lpstr>Tema di Office</vt:lpstr>
      <vt:lpstr>Centro Estivo in Natura – Estate 2026</vt:lpstr>
      <vt:lpstr>Un centro estivo nato nel 2019, il cui nome è frutto della fantasia dei bambini e ispirato dalla costruzione di capanne naturali.</vt:lpstr>
      <vt:lpstr>Tra Natura e Creatività</vt:lpstr>
      <vt:lpstr>I luoghi delle nostre avventure</vt:lpstr>
      <vt:lpstr>Il Programma Settimanale </vt:lpstr>
      <vt:lpstr>La Giornata Tipo</vt:lpstr>
      <vt:lpstr>I Pasti: Cosa c'è nel piatto?</vt:lpstr>
      <vt:lpstr>Equipaggiamento: Lo Zaino dell'Esploratore</vt:lpstr>
      <vt:lpstr>Quote Settimanali</vt:lpstr>
      <vt:lpstr>Entra nella Trib    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Laura Ioriatti</dc:creator>
  <cp:lastModifiedBy>Laura Ioriatti</cp:lastModifiedBy>
  <cp:revision>7</cp:revision>
  <dcterms:created xsi:type="dcterms:W3CDTF">2026-03-11T06:37:58Z</dcterms:created>
  <dcterms:modified xsi:type="dcterms:W3CDTF">2026-04-14T12:02:24Z</dcterms:modified>
</cp:coreProperties>
</file>